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sldIdLst>
    <p:sldId id="256" r:id="rId2"/>
    <p:sldId id="358" r:id="rId3"/>
    <p:sldId id="359" r:id="rId4"/>
    <p:sldId id="360" r:id="rId5"/>
    <p:sldId id="376" r:id="rId6"/>
    <p:sldId id="362" r:id="rId7"/>
    <p:sldId id="363" r:id="rId8"/>
    <p:sldId id="364" r:id="rId9"/>
    <p:sldId id="298" r:id="rId10"/>
    <p:sldId id="258" r:id="rId11"/>
    <p:sldId id="304" r:id="rId12"/>
    <p:sldId id="305" r:id="rId13"/>
    <p:sldId id="306" r:id="rId14"/>
    <p:sldId id="307" r:id="rId15"/>
    <p:sldId id="308" r:id="rId16"/>
    <p:sldId id="309" r:id="rId17"/>
    <p:sldId id="348" r:id="rId18"/>
    <p:sldId id="349" r:id="rId19"/>
    <p:sldId id="355" r:id="rId20"/>
    <p:sldId id="310" r:id="rId21"/>
    <p:sldId id="311" r:id="rId22"/>
    <p:sldId id="312" r:id="rId23"/>
    <p:sldId id="259" r:id="rId24"/>
    <p:sldId id="260" r:id="rId25"/>
    <p:sldId id="288" r:id="rId26"/>
    <p:sldId id="289" r:id="rId27"/>
    <p:sldId id="290" r:id="rId28"/>
    <p:sldId id="301" r:id="rId29"/>
    <p:sldId id="302" r:id="rId30"/>
    <p:sldId id="365" r:id="rId31"/>
    <p:sldId id="261" r:id="rId32"/>
    <p:sldId id="291" r:id="rId33"/>
    <p:sldId id="313" r:id="rId34"/>
    <p:sldId id="314" r:id="rId35"/>
    <p:sldId id="262" r:id="rId36"/>
    <p:sldId id="315" r:id="rId37"/>
    <p:sldId id="316" r:id="rId38"/>
    <p:sldId id="265" r:id="rId39"/>
    <p:sldId id="318" r:id="rId40"/>
    <p:sldId id="319" r:id="rId41"/>
    <p:sldId id="320" r:id="rId42"/>
    <p:sldId id="321" r:id="rId43"/>
    <p:sldId id="322" r:id="rId44"/>
    <p:sldId id="323" r:id="rId45"/>
    <p:sldId id="324" r:id="rId46"/>
    <p:sldId id="325" r:id="rId47"/>
    <p:sldId id="330" r:id="rId48"/>
    <p:sldId id="366" r:id="rId49"/>
    <p:sldId id="367" r:id="rId50"/>
    <p:sldId id="368" r:id="rId51"/>
    <p:sldId id="369" r:id="rId52"/>
    <p:sldId id="327" r:id="rId53"/>
    <p:sldId id="328" r:id="rId54"/>
    <p:sldId id="331" r:id="rId55"/>
    <p:sldId id="332" r:id="rId56"/>
    <p:sldId id="271" r:id="rId57"/>
    <p:sldId id="333" r:id="rId58"/>
    <p:sldId id="334" r:id="rId59"/>
    <p:sldId id="335" r:id="rId60"/>
    <p:sldId id="370" r:id="rId61"/>
    <p:sldId id="336" r:id="rId62"/>
    <p:sldId id="337" r:id="rId63"/>
    <p:sldId id="338" r:id="rId64"/>
    <p:sldId id="339" r:id="rId65"/>
    <p:sldId id="371" r:id="rId66"/>
    <p:sldId id="340" r:id="rId67"/>
    <p:sldId id="341" r:id="rId68"/>
    <p:sldId id="342" r:id="rId69"/>
    <p:sldId id="282" r:id="rId70"/>
    <p:sldId id="343" r:id="rId71"/>
    <p:sldId id="344" r:id="rId72"/>
    <p:sldId id="346" r:id="rId73"/>
    <p:sldId id="347" r:id="rId74"/>
    <p:sldId id="350" r:id="rId75"/>
    <p:sldId id="351" r:id="rId76"/>
    <p:sldId id="372" r:id="rId77"/>
    <p:sldId id="352" r:id="rId78"/>
    <p:sldId id="373" r:id="rId79"/>
    <p:sldId id="374" r:id="rId80"/>
    <p:sldId id="375" r:id="rId81"/>
    <p:sldId id="354" r:id="rId82"/>
    <p:sldId id="378" r:id="rId83"/>
    <p:sldId id="377" r:id="rId84"/>
    <p:sldId id="379" r:id="rId85"/>
    <p:sldId id="380" r:id="rId86"/>
    <p:sldId id="287" r:id="rId87"/>
  </p:sldIdLst>
  <p:sldSz cx="9144000" cy="6858000" type="screen4x3"/>
  <p:notesSz cx="6784975" cy="9906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006600"/>
    <a:srgbClr val="FF9900"/>
    <a:srgbClr val="FF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94638" autoAdjust="0"/>
  </p:normalViewPr>
  <p:slideViewPr>
    <p:cSldViewPr>
      <p:cViewPr varScale="1">
        <p:scale>
          <a:sx n="82" d="100"/>
          <a:sy n="82" d="100"/>
        </p:scale>
        <p:origin x="1356" y="84"/>
      </p:cViewPr>
      <p:guideLst>
        <p:guide orient="horz" pos="2160"/>
        <p:guide pos="2880"/>
      </p:guideLst>
    </p:cSldViewPr>
  </p:slideViewPr>
  <p:outlineViewPr>
    <p:cViewPr>
      <p:scale>
        <a:sx n="33" d="100"/>
        <a:sy n="33" d="100"/>
      </p:scale>
      <p:origin x="0" y="160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252" y="-114"/>
      </p:cViewPr>
      <p:guideLst>
        <p:guide orient="horz" pos="3120"/>
        <p:guide pos="21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0156" cy="495300"/>
          </a:xfrm>
          <a:prstGeom prst="rect">
            <a:avLst/>
          </a:prstGeom>
        </p:spPr>
        <p:txBody>
          <a:bodyPr vert="horz" lIns="91440" tIns="45720" rIns="91440" bIns="45720" rtlCol="0"/>
          <a:lstStyle>
            <a:lvl1pPr algn="l">
              <a:defRPr sz="1200"/>
            </a:lvl1pPr>
          </a:lstStyle>
          <a:p>
            <a:endParaRPr lang="sk-SK" dirty="0"/>
          </a:p>
        </p:txBody>
      </p:sp>
      <p:sp>
        <p:nvSpPr>
          <p:cNvPr id="3" name="Zástupný symbol dátumu 2"/>
          <p:cNvSpPr>
            <a:spLocks noGrp="1"/>
          </p:cNvSpPr>
          <p:nvPr>
            <p:ph type="dt" idx="1"/>
          </p:nvPr>
        </p:nvSpPr>
        <p:spPr>
          <a:xfrm>
            <a:off x="3843249" y="0"/>
            <a:ext cx="2940156" cy="495300"/>
          </a:xfrm>
          <a:prstGeom prst="rect">
            <a:avLst/>
          </a:prstGeom>
        </p:spPr>
        <p:txBody>
          <a:bodyPr vert="horz" lIns="91440" tIns="45720" rIns="91440" bIns="45720" rtlCol="0"/>
          <a:lstStyle>
            <a:lvl1pPr algn="r">
              <a:defRPr sz="1200"/>
            </a:lvl1pPr>
          </a:lstStyle>
          <a:p>
            <a:fld id="{D12B14DD-9CFB-483B-9419-B589B0FDD398}" type="datetimeFigureOut">
              <a:rPr lang="sk-SK" smtClean="0"/>
              <a:pPr/>
              <a:t>22.5.2018</a:t>
            </a:fld>
            <a:endParaRPr lang="sk-SK" dirty="0"/>
          </a:p>
        </p:txBody>
      </p:sp>
      <p:sp>
        <p:nvSpPr>
          <p:cNvPr id="4" name="Zástupný symbol obrazu snímky 3"/>
          <p:cNvSpPr>
            <a:spLocks noGrp="1" noRot="1" noChangeAspect="1"/>
          </p:cNvSpPr>
          <p:nvPr>
            <p:ph type="sldImg" idx="2"/>
          </p:nvPr>
        </p:nvSpPr>
        <p:spPr>
          <a:xfrm>
            <a:off x="915988" y="742950"/>
            <a:ext cx="4953000" cy="3714750"/>
          </a:xfrm>
          <a:prstGeom prst="rect">
            <a:avLst/>
          </a:prstGeom>
          <a:noFill/>
          <a:ln w="12700">
            <a:solidFill>
              <a:prstClr val="black"/>
            </a:solidFill>
          </a:ln>
        </p:spPr>
        <p:txBody>
          <a:bodyPr vert="horz" lIns="91440" tIns="45720" rIns="91440" bIns="45720" rtlCol="0" anchor="ctr"/>
          <a:lstStyle/>
          <a:p>
            <a:endParaRPr lang="sk-SK" dirty="0"/>
          </a:p>
        </p:txBody>
      </p:sp>
      <p:sp>
        <p:nvSpPr>
          <p:cNvPr id="5" name="Zástupný symbol poznámok 4"/>
          <p:cNvSpPr>
            <a:spLocks noGrp="1"/>
          </p:cNvSpPr>
          <p:nvPr>
            <p:ph type="body" sz="quarter" idx="3"/>
          </p:nvPr>
        </p:nvSpPr>
        <p:spPr>
          <a:xfrm>
            <a:off x="678498" y="4705350"/>
            <a:ext cx="5427980" cy="44577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9408981"/>
            <a:ext cx="2940156" cy="495300"/>
          </a:xfrm>
          <a:prstGeom prst="rect">
            <a:avLst/>
          </a:prstGeom>
        </p:spPr>
        <p:txBody>
          <a:bodyPr vert="horz" lIns="91440" tIns="45720" rIns="91440" bIns="45720" rtlCol="0" anchor="b"/>
          <a:lstStyle>
            <a:lvl1pPr algn="l">
              <a:defRPr sz="1200"/>
            </a:lvl1pPr>
          </a:lstStyle>
          <a:p>
            <a:endParaRPr lang="sk-SK" dirty="0"/>
          </a:p>
        </p:txBody>
      </p:sp>
      <p:sp>
        <p:nvSpPr>
          <p:cNvPr id="7" name="Zástupný symbol čísla snímky 6"/>
          <p:cNvSpPr>
            <a:spLocks noGrp="1"/>
          </p:cNvSpPr>
          <p:nvPr>
            <p:ph type="sldNum" sz="quarter" idx="5"/>
          </p:nvPr>
        </p:nvSpPr>
        <p:spPr>
          <a:xfrm>
            <a:off x="3843249" y="9408981"/>
            <a:ext cx="2940156" cy="495300"/>
          </a:xfrm>
          <a:prstGeom prst="rect">
            <a:avLst/>
          </a:prstGeom>
        </p:spPr>
        <p:txBody>
          <a:bodyPr vert="horz" lIns="91440" tIns="45720" rIns="91440" bIns="45720" rtlCol="0" anchor="b"/>
          <a:lstStyle>
            <a:lvl1pPr algn="r">
              <a:defRPr sz="1200"/>
            </a:lvl1pPr>
          </a:lstStyle>
          <a:p>
            <a:fld id="{4CBFFEEC-56C1-4024-87A5-9936E3C9E353}" type="slidenum">
              <a:rPr lang="sk-SK" smtClean="0"/>
              <a:pPr/>
              <a:t>‹#›</a:t>
            </a:fld>
            <a:endParaRPr lang="sk-SK"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4CBFFEEC-56C1-4024-87A5-9936E3C9E353}" type="slidenum">
              <a:rPr lang="sk-SK" smtClean="0"/>
              <a:pPr/>
              <a:t>1</a:t>
            </a:fld>
            <a:endParaRPr lang="sk-S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Európsky hospodársky priestor: Nórsko, Island, Lichtenštajnsko + 28 štátov</a:t>
            </a:r>
          </a:p>
          <a:p>
            <a:endParaRPr lang="sk-SK" dirty="0"/>
          </a:p>
        </p:txBody>
      </p:sp>
      <p:sp>
        <p:nvSpPr>
          <p:cNvPr id="4" name="Zástupný objekt pre číslo snímky 3"/>
          <p:cNvSpPr>
            <a:spLocks noGrp="1"/>
          </p:cNvSpPr>
          <p:nvPr>
            <p:ph type="sldNum" sz="quarter" idx="10"/>
          </p:nvPr>
        </p:nvSpPr>
        <p:spPr/>
        <p:txBody>
          <a:bodyPr/>
          <a:lstStyle/>
          <a:p>
            <a:fld id="{4CBFFEEC-56C1-4024-87A5-9936E3C9E353}" type="slidenum">
              <a:rPr lang="sk-SK" smtClean="0"/>
              <a:pPr/>
              <a:t>9</a:t>
            </a:fld>
            <a:endParaRPr lang="sk-SK" dirty="0"/>
          </a:p>
        </p:txBody>
      </p:sp>
    </p:spTree>
    <p:extLst>
      <p:ext uri="{BB962C8B-B14F-4D97-AF65-F5344CB8AC3E}">
        <p14:creationId xmlns:p14="http://schemas.microsoft.com/office/powerpoint/2010/main" val="199204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Osobitná časť strana 31 Veľký rozsah</a:t>
            </a:r>
          </a:p>
        </p:txBody>
      </p:sp>
      <p:sp>
        <p:nvSpPr>
          <p:cNvPr id="4" name="Zástupný objekt pre číslo snímky 3"/>
          <p:cNvSpPr>
            <a:spLocks noGrp="1"/>
          </p:cNvSpPr>
          <p:nvPr>
            <p:ph type="sldNum" sz="quarter" idx="10"/>
          </p:nvPr>
        </p:nvSpPr>
        <p:spPr/>
        <p:txBody>
          <a:bodyPr/>
          <a:lstStyle/>
          <a:p>
            <a:fld id="{4CBFFEEC-56C1-4024-87A5-9936E3C9E353}" type="slidenum">
              <a:rPr lang="sk-SK" smtClean="0"/>
              <a:pPr/>
              <a:t>16</a:t>
            </a:fld>
            <a:endParaRPr lang="sk-SK" dirty="0"/>
          </a:p>
        </p:txBody>
      </p:sp>
    </p:spTree>
    <p:extLst>
      <p:ext uri="{BB962C8B-B14F-4D97-AF65-F5344CB8AC3E}">
        <p14:creationId xmlns:p14="http://schemas.microsoft.com/office/powerpoint/2010/main" val="19532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Ondrej </a:t>
            </a:r>
            <a:r>
              <a:rPr lang="sk-SK" dirty="0" err="1"/>
              <a:t>Zimen</a:t>
            </a:r>
            <a:endParaRPr lang="sk-SK" dirty="0"/>
          </a:p>
        </p:txBody>
      </p:sp>
      <p:sp>
        <p:nvSpPr>
          <p:cNvPr id="4" name="Zástupný objekt pre číslo snímky 3"/>
          <p:cNvSpPr>
            <a:spLocks noGrp="1"/>
          </p:cNvSpPr>
          <p:nvPr>
            <p:ph type="sldNum" sz="quarter" idx="10"/>
          </p:nvPr>
        </p:nvSpPr>
        <p:spPr/>
        <p:txBody>
          <a:bodyPr/>
          <a:lstStyle/>
          <a:p>
            <a:fld id="{4CBFFEEC-56C1-4024-87A5-9936E3C9E353}" type="slidenum">
              <a:rPr lang="sk-SK" smtClean="0"/>
              <a:pPr/>
              <a:t>17</a:t>
            </a:fld>
            <a:endParaRPr lang="sk-SK" dirty="0"/>
          </a:p>
        </p:txBody>
      </p:sp>
    </p:spTree>
    <p:extLst>
      <p:ext uri="{BB962C8B-B14F-4D97-AF65-F5344CB8AC3E}">
        <p14:creationId xmlns:p14="http://schemas.microsoft.com/office/powerpoint/2010/main" val="275165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 102</a:t>
            </a:r>
          </a:p>
        </p:txBody>
      </p:sp>
      <p:sp>
        <p:nvSpPr>
          <p:cNvPr id="4" name="Zástupný objekt pre číslo snímky 3"/>
          <p:cNvSpPr>
            <a:spLocks noGrp="1"/>
          </p:cNvSpPr>
          <p:nvPr>
            <p:ph type="sldNum" sz="quarter" idx="10"/>
          </p:nvPr>
        </p:nvSpPr>
        <p:spPr/>
        <p:txBody>
          <a:bodyPr/>
          <a:lstStyle/>
          <a:p>
            <a:fld id="{4CBFFEEC-56C1-4024-87A5-9936E3C9E353}" type="slidenum">
              <a:rPr lang="sk-SK" smtClean="0"/>
              <a:pPr/>
              <a:t>29</a:t>
            </a:fld>
            <a:endParaRPr lang="sk-SK" dirty="0"/>
          </a:p>
        </p:txBody>
      </p:sp>
    </p:spTree>
    <p:extLst>
      <p:ext uri="{BB962C8B-B14F-4D97-AF65-F5344CB8AC3E}">
        <p14:creationId xmlns:p14="http://schemas.microsoft.com/office/powerpoint/2010/main" val="51732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Príjemca je ten, ktorý môže osobné údaje ďalej spracúvať alebo sú príjemcovi sprístupnené (nahliadať do súdneho spisu.  Príjemcom nie je prevádzkovateľ, ktorý spracúva údaje za účelom výkonu dozoru, dohľadu, kontroly podľa iných zákonov (Ú OOU, SOI, Inšpektorát práce. Tretia strana je tá, ktorá prijaté osobné údaje ďalej spracúva vo svojom IS (Soc. Poisťovňa)</a:t>
            </a:r>
          </a:p>
        </p:txBody>
      </p:sp>
      <p:sp>
        <p:nvSpPr>
          <p:cNvPr id="4" name="Zástupný objekt pre číslo snímky 3"/>
          <p:cNvSpPr>
            <a:spLocks noGrp="1"/>
          </p:cNvSpPr>
          <p:nvPr>
            <p:ph type="sldNum" sz="quarter" idx="10"/>
          </p:nvPr>
        </p:nvSpPr>
        <p:spPr/>
        <p:txBody>
          <a:bodyPr/>
          <a:lstStyle/>
          <a:p>
            <a:fld id="{4CBFFEEC-56C1-4024-87A5-9936E3C9E353}" type="slidenum">
              <a:rPr lang="sk-SK" smtClean="0"/>
              <a:pPr/>
              <a:t>36</a:t>
            </a:fld>
            <a:endParaRPr lang="sk-SK" dirty="0"/>
          </a:p>
        </p:txBody>
      </p:sp>
    </p:spTree>
    <p:extLst>
      <p:ext uri="{BB962C8B-B14F-4D97-AF65-F5344CB8AC3E}">
        <p14:creationId xmlns:p14="http://schemas.microsoft.com/office/powerpoint/2010/main" val="406817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Simulácia reálnej hrozby, prieniku do informačného systému s cieľom zistiť aké sú bezpečnostné riziká, zraniteľnosť informačného systému</a:t>
            </a:r>
          </a:p>
        </p:txBody>
      </p:sp>
      <p:sp>
        <p:nvSpPr>
          <p:cNvPr id="4" name="Zástupný objekt pre číslo snímky 3"/>
          <p:cNvSpPr>
            <a:spLocks noGrp="1"/>
          </p:cNvSpPr>
          <p:nvPr>
            <p:ph type="sldNum" sz="quarter" idx="10"/>
          </p:nvPr>
        </p:nvSpPr>
        <p:spPr/>
        <p:txBody>
          <a:bodyPr/>
          <a:lstStyle/>
          <a:p>
            <a:fld id="{4CBFFEEC-56C1-4024-87A5-9936E3C9E353}" type="slidenum">
              <a:rPr lang="sk-SK" smtClean="0"/>
              <a:pPr/>
              <a:t>67</a:t>
            </a:fld>
            <a:endParaRPr lang="sk-SK" dirty="0"/>
          </a:p>
        </p:txBody>
      </p:sp>
    </p:spTree>
    <p:extLst>
      <p:ext uri="{BB962C8B-B14F-4D97-AF65-F5344CB8AC3E}">
        <p14:creationId xmlns:p14="http://schemas.microsoft.com/office/powerpoint/2010/main" val="395257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p>
            <a:fld id="{05D1F000-0018-477C-9C20-0BD8BEFA6B55}" type="datetime1">
              <a:rPr lang="sk-SK" smtClean="0"/>
              <a:t>22.5.2018</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350D23F9-91F2-4012-B5C4-3B4719FB4B77}" type="slidenum">
              <a:rPr lang="sk-SK" smtClean="0"/>
              <a:pPr/>
              <a:t>‹#›</a:t>
            </a:fld>
            <a:endParaRPr lang="sk-S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6529DB3F-7EEF-463B-BD12-FF1D7633E4C3}" type="datetime1">
              <a:rPr lang="sk-SK" smtClean="0"/>
              <a:t>22.5.2018</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350D23F9-91F2-4012-B5C4-3B4719FB4B77}" type="slidenum">
              <a:rPr lang="sk-SK" smtClean="0"/>
              <a:pPr/>
              <a:t>‹#›</a:t>
            </a:fld>
            <a:endParaRPr lang="sk-S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35DFB890-C644-44B0-B8BE-F28DC49498E5}" type="datetime1">
              <a:rPr lang="sk-SK" smtClean="0"/>
              <a:t>22.5.2018</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350D23F9-91F2-4012-B5C4-3B4719FB4B77}" type="slidenum">
              <a:rPr lang="sk-SK" smtClean="0"/>
              <a:pPr/>
              <a:t>‹#›</a:t>
            </a:fld>
            <a:endParaRPr lang="sk-S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26FE40FE-DAD2-410A-B041-E849E74F10AE}" type="datetime1">
              <a:rPr lang="sk-SK" smtClean="0"/>
              <a:t>22.5.2018</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350D23F9-91F2-4012-B5C4-3B4719FB4B77}" type="slidenum">
              <a:rPr lang="sk-SK" smtClean="0"/>
              <a:pPr/>
              <a:t>‹#›</a:t>
            </a:fld>
            <a:endParaRPr lang="sk-S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Zástupný symbol dátumu 3"/>
          <p:cNvSpPr>
            <a:spLocks noGrp="1"/>
          </p:cNvSpPr>
          <p:nvPr>
            <p:ph type="dt" sz="half" idx="10"/>
          </p:nvPr>
        </p:nvSpPr>
        <p:spPr/>
        <p:txBody>
          <a:bodyPr/>
          <a:lstStyle/>
          <a:p>
            <a:fld id="{00C06F23-73CD-461B-BEE2-51982BB29E98}" type="datetime1">
              <a:rPr lang="sk-SK" smtClean="0"/>
              <a:t>22.5.2018</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350D23F9-91F2-4012-B5C4-3B4719FB4B77}" type="slidenum">
              <a:rPr lang="sk-SK" smtClean="0"/>
              <a:pPr/>
              <a:t>‹#›</a:t>
            </a:fld>
            <a:endParaRPr lang="sk-S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E87DD427-2A8E-4081-9296-399B23D86896}" type="datetime1">
              <a:rPr lang="sk-SK" smtClean="0"/>
              <a:t>22.5.2018</a:t>
            </a:fld>
            <a:endParaRPr lang="sk-SK" dirty="0"/>
          </a:p>
        </p:txBody>
      </p:sp>
      <p:sp>
        <p:nvSpPr>
          <p:cNvPr id="6" name="Zástupný symbol päty 5"/>
          <p:cNvSpPr>
            <a:spLocks noGrp="1"/>
          </p:cNvSpPr>
          <p:nvPr>
            <p:ph type="ftr" sz="quarter" idx="11"/>
          </p:nvPr>
        </p:nvSpPr>
        <p:spPr/>
        <p:txBody>
          <a:bodyPr/>
          <a:lstStyle/>
          <a:p>
            <a:endParaRPr lang="sk-SK" dirty="0"/>
          </a:p>
        </p:txBody>
      </p:sp>
      <p:sp>
        <p:nvSpPr>
          <p:cNvPr id="7" name="Zástupný symbol čísla snímky 6"/>
          <p:cNvSpPr>
            <a:spLocks noGrp="1"/>
          </p:cNvSpPr>
          <p:nvPr>
            <p:ph type="sldNum" sz="quarter" idx="12"/>
          </p:nvPr>
        </p:nvSpPr>
        <p:spPr/>
        <p:txBody>
          <a:bodyPr/>
          <a:lstStyle/>
          <a:p>
            <a:fld id="{350D23F9-91F2-4012-B5C4-3B4719FB4B77}" type="slidenum">
              <a:rPr lang="sk-SK" smtClean="0"/>
              <a:pPr/>
              <a:t>‹#›</a:t>
            </a:fld>
            <a:endParaRPr lang="sk-S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05831A1E-102A-4A8F-8D78-2BCC93AFF30D}" type="datetime1">
              <a:rPr lang="sk-SK" smtClean="0"/>
              <a:t>22.5.2018</a:t>
            </a:fld>
            <a:endParaRPr lang="sk-SK" dirty="0"/>
          </a:p>
        </p:txBody>
      </p:sp>
      <p:sp>
        <p:nvSpPr>
          <p:cNvPr id="8" name="Zástupný symbol päty 7"/>
          <p:cNvSpPr>
            <a:spLocks noGrp="1"/>
          </p:cNvSpPr>
          <p:nvPr>
            <p:ph type="ftr" sz="quarter" idx="11"/>
          </p:nvPr>
        </p:nvSpPr>
        <p:spPr/>
        <p:txBody>
          <a:bodyPr/>
          <a:lstStyle/>
          <a:p>
            <a:endParaRPr lang="sk-SK" dirty="0"/>
          </a:p>
        </p:txBody>
      </p:sp>
      <p:sp>
        <p:nvSpPr>
          <p:cNvPr id="9" name="Zástupný symbol čísla snímky 8"/>
          <p:cNvSpPr>
            <a:spLocks noGrp="1"/>
          </p:cNvSpPr>
          <p:nvPr>
            <p:ph type="sldNum" sz="quarter" idx="12"/>
          </p:nvPr>
        </p:nvSpPr>
        <p:spPr/>
        <p:txBody>
          <a:bodyPr/>
          <a:lstStyle/>
          <a:p>
            <a:fld id="{350D23F9-91F2-4012-B5C4-3B4719FB4B77}" type="slidenum">
              <a:rPr lang="sk-SK" smtClean="0"/>
              <a:pPr/>
              <a:t>‹#›</a:t>
            </a:fld>
            <a:endParaRPr lang="sk-S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dátumu 2"/>
          <p:cNvSpPr>
            <a:spLocks noGrp="1"/>
          </p:cNvSpPr>
          <p:nvPr>
            <p:ph type="dt" sz="half" idx="10"/>
          </p:nvPr>
        </p:nvSpPr>
        <p:spPr/>
        <p:txBody>
          <a:bodyPr/>
          <a:lstStyle/>
          <a:p>
            <a:fld id="{F7F958B1-FCD9-473A-860A-5C33B30CDD42}" type="datetime1">
              <a:rPr lang="sk-SK" smtClean="0"/>
              <a:t>22.5.2018</a:t>
            </a:fld>
            <a:endParaRPr lang="sk-SK" dirty="0"/>
          </a:p>
        </p:txBody>
      </p:sp>
      <p:sp>
        <p:nvSpPr>
          <p:cNvPr id="4" name="Zástupný symbol päty 3"/>
          <p:cNvSpPr>
            <a:spLocks noGrp="1"/>
          </p:cNvSpPr>
          <p:nvPr>
            <p:ph type="ftr" sz="quarter" idx="11"/>
          </p:nvPr>
        </p:nvSpPr>
        <p:spPr/>
        <p:txBody>
          <a:bodyPr/>
          <a:lstStyle/>
          <a:p>
            <a:endParaRPr lang="sk-SK" dirty="0"/>
          </a:p>
        </p:txBody>
      </p:sp>
      <p:sp>
        <p:nvSpPr>
          <p:cNvPr id="5" name="Zástupný symbol čísla snímky 4"/>
          <p:cNvSpPr>
            <a:spLocks noGrp="1"/>
          </p:cNvSpPr>
          <p:nvPr>
            <p:ph type="sldNum" sz="quarter" idx="12"/>
          </p:nvPr>
        </p:nvSpPr>
        <p:spPr/>
        <p:txBody>
          <a:bodyPr/>
          <a:lstStyle/>
          <a:p>
            <a:fld id="{350D23F9-91F2-4012-B5C4-3B4719FB4B77}" type="slidenum">
              <a:rPr lang="sk-SK" smtClean="0"/>
              <a:pPr/>
              <a:t>‹#›</a:t>
            </a:fld>
            <a:endParaRPr lang="sk-S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E769038-8424-4449-959B-557AE7622FF6}" type="datetime1">
              <a:rPr lang="sk-SK" smtClean="0"/>
              <a:t>22.5.2018</a:t>
            </a:fld>
            <a:endParaRPr lang="sk-SK" dirty="0"/>
          </a:p>
        </p:txBody>
      </p:sp>
      <p:sp>
        <p:nvSpPr>
          <p:cNvPr id="3" name="Zástupný symbol päty 2"/>
          <p:cNvSpPr>
            <a:spLocks noGrp="1"/>
          </p:cNvSpPr>
          <p:nvPr>
            <p:ph type="ftr" sz="quarter" idx="11"/>
          </p:nvPr>
        </p:nvSpPr>
        <p:spPr/>
        <p:txBody>
          <a:bodyPr/>
          <a:lstStyle/>
          <a:p>
            <a:endParaRPr lang="sk-SK" dirty="0"/>
          </a:p>
        </p:txBody>
      </p:sp>
      <p:sp>
        <p:nvSpPr>
          <p:cNvPr id="4" name="Zástupný symbol čísla snímky 3"/>
          <p:cNvSpPr>
            <a:spLocks noGrp="1"/>
          </p:cNvSpPr>
          <p:nvPr>
            <p:ph type="sldNum" sz="quarter" idx="12"/>
          </p:nvPr>
        </p:nvSpPr>
        <p:spPr/>
        <p:txBody>
          <a:bodyPr/>
          <a:lstStyle/>
          <a:p>
            <a:fld id="{350D23F9-91F2-4012-B5C4-3B4719FB4B77}" type="slidenum">
              <a:rPr lang="sk-SK" smtClean="0"/>
              <a:pPr/>
              <a:t>‹#›</a:t>
            </a:fld>
            <a:endParaRPr lang="sk-S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77032656-65ED-4969-BD33-0263077826FC}" type="datetime1">
              <a:rPr lang="sk-SK" smtClean="0"/>
              <a:t>22.5.2018</a:t>
            </a:fld>
            <a:endParaRPr lang="sk-SK" dirty="0"/>
          </a:p>
        </p:txBody>
      </p:sp>
      <p:sp>
        <p:nvSpPr>
          <p:cNvPr id="6" name="Zástupný symbol päty 5"/>
          <p:cNvSpPr>
            <a:spLocks noGrp="1"/>
          </p:cNvSpPr>
          <p:nvPr>
            <p:ph type="ftr" sz="quarter" idx="11"/>
          </p:nvPr>
        </p:nvSpPr>
        <p:spPr/>
        <p:txBody>
          <a:bodyPr/>
          <a:lstStyle/>
          <a:p>
            <a:endParaRPr lang="sk-SK" dirty="0"/>
          </a:p>
        </p:txBody>
      </p:sp>
      <p:sp>
        <p:nvSpPr>
          <p:cNvPr id="7" name="Zástupný symbol čísla snímky 6"/>
          <p:cNvSpPr>
            <a:spLocks noGrp="1"/>
          </p:cNvSpPr>
          <p:nvPr>
            <p:ph type="sldNum" sz="quarter" idx="12"/>
          </p:nvPr>
        </p:nvSpPr>
        <p:spPr/>
        <p:txBody>
          <a:bodyPr/>
          <a:lstStyle/>
          <a:p>
            <a:fld id="{350D23F9-91F2-4012-B5C4-3B4719FB4B77}" type="slidenum">
              <a:rPr lang="sk-SK" smtClean="0"/>
              <a:pPr/>
              <a:t>‹#›</a:t>
            </a:fld>
            <a:endParaRPr lang="sk-S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dirty="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30A54739-F9DE-4E3B-B8B2-A1121780BF12}" type="datetime1">
              <a:rPr lang="sk-SK" smtClean="0"/>
              <a:t>22.5.2018</a:t>
            </a:fld>
            <a:endParaRPr lang="sk-SK" dirty="0"/>
          </a:p>
        </p:txBody>
      </p:sp>
      <p:sp>
        <p:nvSpPr>
          <p:cNvPr id="6" name="Zástupný symbol päty 5"/>
          <p:cNvSpPr>
            <a:spLocks noGrp="1"/>
          </p:cNvSpPr>
          <p:nvPr>
            <p:ph type="ftr" sz="quarter" idx="11"/>
          </p:nvPr>
        </p:nvSpPr>
        <p:spPr/>
        <p:txBody>
          <a:bodyPr/>
          <a:lstStyle/>
          <a:p>
            <a:endParaRPr lang="sk-SK" dirty="0"/>
          </a:p>
        </p:txBody>
      </p:sp>
      <p:sp>
        <p:nvSpPr>
          <p:cNvPr id="7" name="Zástupný symbol čísla snímky 6"/>
          <p:cNvSpPr>
            <a:spLocks noGrp="1"/>
          </p:cNvSpPr>
          <p:nvPr>
            <p:ph type="sldNum" sz="quarter" idx="12"/>
          </p:nvPr>
        </p:nvSpPr>
        <p:spPr/>
        <p:txBody>
          <a:bodyPr/>
          <a:lstStyle/>
          <a:p>
            <a:fld id="{350D23F9-91F2-4012-B5C4-3B4719FB4B77}" type="slidenum">
              <a:rPr lang="sk-SK" smtClean="0"/>
              <a:pPr/>
              <a:t>‹#›</a:t>
            </a:fld>
            <a:endParaRPr lang="sk-S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Kliknite sem a upravte štýl predlohy nadpisov.</a:t>
            </a:r>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3182C-ADDA-4E28-9FD0-65E78CAF416E}" type="datetime1">
              <a:rPr lang="sk-SK" smtClean="0"/>
              <a:t>22.5.2018</a:t>
            </a:fld>
            <a:endParaRPr lang="sk-SK" dirty="0"/>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D23F9-91F2-4012-B5C4-3B4719FB4B77}" type="slidenum">
              <a:rPr lang="sk-SK" smtClean="0"/>
              <a:pPr/>
              <a:t>‹#›</a:t>
            </a:fld>
            <a:endParaRPr lang="sk-S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ataprotection.gov.sk/uoou/s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pravnenoviny.sk/budete-musiet-mat-vo-firme-specialistu-na-ochranu-osobnych-udaj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lov-lex.sk/dom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ataprotection.gov.sk/uoou/node/14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lov-lex.sk/dom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lov-lex.sk/domo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lov-lex.sk/domov"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lov-lex.sk/domov"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lov-lex.sk/domov"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lov-lex.sk/domov"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s://www.slov-lex.sk/legislativne-procesy?p_p_id=processDetail_WAR_portletsel&amp;p_p_lifecycle=0&amp;p_p_state=normal&amp;p_p_mode=view&amp;p_p_col_id=column-2&amp;p_p_col_count=1&amp;_processDetail_WAR_portletsel_startact=1497508527000&amp;_processDetail_WAR_portletsel_idact=10&amp;_processDetail_WAR_portletsel_action=files&amp;_processDetail_WAR_portletsel_cisloLP=LP/2017/453"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hyperlink" Target="https://dataprotection.gov.sk/uoou/sites/default/files/usmernenia_tykajuce_sa_posudenia_vplyvu_na_ochranu_udajov_a_stanovenie_toho_ci_na_ucely_nariadenia_2016_679_spracuvanie_pravdepodobne_povedie_k_vysokemu_riziku.pdf" TargetMode="External"/><Relationship Id="rId3" Type="http://schemas.openxmlformats.org/officeDocument/2006/relationships/hyperlink" Target="https://dataprotection.gov.sk/uoou/sk/dp/dp-breach" TargetMode="External"/><Relationship Id="rId7" Type="http://schemas.openxmlformats.org/officeDocument/2006/relationships/hyperlink" Target="https://dataprotection.gov.sk/uoou/sites/default/files/stanovisko_k_spracuvaniu_udajov_v_praci.pdf" TargetMode="External"/><Relationship Id="rId12" Type="http://schemas.openxmlformats.org/officeDocument/2006/relationships/hyperlink" Target="https://dataprotection.gov.sk/uoou/sites/default/files/usmernenia_k_pravu_na_prenosnost_udajov.pdf" TargetMode="External"/><Relationship Id="rId2" Type="http://schemas.openxmlformats.org/officeDocument/2006/relationships/hyperlink" Target="https://dataprotection.gov.sk/uoou/sk/zo/register-zo" TargetMode="External"/><Relationship Id="rId1" Type="http://schemas.openxmlformats.org/officeDocument/2006/relationships/slideLayout" Target="../slideLayouts/slideLayout2.xml"/><Relationship Id="rId6" Type="http://schemas.openxmlformats.org/officeDocument/2006/relationships/hyperlink" Target="https://dataprotection.gov.sk/uoou/sites/default/files/mu_c._1_2018_k_institutu_zodpovednej_osoby_v_podmienkach_obci_a_miest.pdf" TargetMode="External"/><Relationship Id="rId11" Type="http://schemas.openxmlformats.org/officeDocument/2006/relationships/hyperlink" Target="https://dataprotection.gov.sk/uoou/sites/default/files/priloha_usmernenia_k_pravu_na_prenosnost_udajov.pdf" TargetMode="External"/><Relationship Id="rId5" Type="http://schemas.openxmlformats.org/officeDocument/2006/relationships/hyperlink" Target="https://dataprotection.gov.sk/uoou/sk/content/vzor-zaznamov-o-spracovatelskych-cinnostiach" TargetMode="External"/><Relationship Id="rId10" Type="http://schemas.openxmlformats.org/officeDocument/2006/relationships/hyperlink" Target="https://dataprotection.gov.sk/uoou/sites/default/files/usmernenia_k_urceniu_veduceho_dozorneho_organu_prevadzkovatela_alebo_sprostredkovatela.pdf" TargetMode="External"/><Relationship Id="rId4" Type="http://schemas.openxmlformats.org/officeDocument/2006/relationships/hyperlink" Target="https://dataprotection.gov.sk/uoou/sk/content/casto-kladene-otazky-k-nariadeniu-zakonu-c-182018-z-z" TargetMode="External"/><Relationship Id="rId9" Type="http://schemas.openxmlformats.org/officeDocument/2006/relationships/hyperlink" Target="https://dataprotection.gov.sk/uoou/sites/default/files/usmernenia_tykajuce_sa_zodpovednych_osob.pdf"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mailto:jana.vozaryova@gmail.com" TargetMode="Externa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1691680" y="3457510"/>
            <a:ext cx="5760640" cy="1296988"/>
          </a:xfrm>
        </p:spPr>
        <p:txBody>
          <a:bodyPr>
            <a:normAutofit fontScale="90000"/>
          </a:bodyPr>
          <a:lstStyle/>
          <a:p>
            <a:br>
              <a:rPr lang="sk-SK" sz="2400" dirty="0"/>
            </a:br>
            <a:br>
              <a:rPr lang="sk-SK" sz="2400" dirty="0"/>
            </a:br>
            <a:br>
              <a:rPr lang="sk-SK" sz="2400" dirty="0"/>
            </a:br>
            <a:r>
              <a:rPr lang="sk-SK" sz="2400" b="1" dirty="0">
                <a:latin typeface="Tahoma" panose="020B0604030504040204" pitchFamily="34" charset="0"/>
                <a:ea typeface="Tahoma" panose="020B0604030504040204" pitchFamily="34" charset="0"/>
                <a:cs typeface="Tahoma" panose="020B0604030504040204" pitchFamily="34" charset="0"/>
              </a:rPr>
              <a:t>Zákon 18/2018 účinný od</a:t>
            </a:r>
            <a:r>
              <a:rPr lang="sk-SK" sz="2200" b="1" dirty="0">
                <a:latin typeface="Tahoma" panose="020B0604030504040204" pitchFamily="34" charset="0"/>
                <a:ea typeface="Tahoma" panose="020B0604030504040204" pitchFamily="34" charset="0"/>
                <a:cs typeface="Tahoma" panose="020B0604030504040204" pitchFamily="34" charset="0"/>
              </a:rPr>
              <a:t> 25.mája 2018</a:t>
            </a:r>
            <a:br>
              <a:rPr lang="sk-SK" sz="2400" dirty="0"/>
            </a:br>
            <a:br>
              <a:rPr lang="sk-SK" sz="2400" dirty="0"/>
            </a:br>
            <a:r>
              <a:rPr lang="pl-PL" sz="1800" dirty="0">
                <a:hlinkClick r:id="rId3"/>
              </a:rPr>
              <a:t>Úrad na ochranu osobných údajov SR</a:t>
            </a:r>
            <a:endParaRPr lang="sk-SK" sz="1800" dirty="0"/>
          </a:p>
        </p:txBody>
      </p:sp>
      <p:sp>
        <p:nvSpPr>
          <p:cNvPr id="11" name="Obdĺžnik 10"/>
          <p:cNvSpPr/>
          <p:nvPr/>
        </p:nvSpPr>
        <p:spPr>
          <a:xfrm>
            <a:off x="1038418" y="1872203"/>
            <a:ext cx="6829114"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4000" b="1" cap="none" spc="50" dirty="0">
                <a:ln w="11430">
                  <a:solidFill>
                    <a:srgbClr val="FFFF00"/>
                  </a:solidFill>
                </a:ln>
                <a:solidFill>
                  <a:srgbClr val="002060"/>
                </a:solidFill>
                <a:effectLst>
                  <a:outerShdw blurRad="76200" dist="50800" dir="5400000" algn="tl" rotWithShape="0">
                    <a:srgbClr val="000000">
                      <a:alpha val="65000"/>
                    </a:srgbClr>
                  </a:outerShdw>
                </a:effectLst>
              </a:rPr>
              <a:t>OCHRANA   OSOBNÝCH   ÚDAJOV </a:t>
            </a:r>
          </a:p>
        </p:txBody>
      </p:sp>
      <p:sp>
        <p:nvSpPr>
          <p:cNvPr id="4" name="Obdĺžnik 3"/>
          <p:cNvSpPr/>
          <p:nvPr/>
        </p:nvSpPr>
        <p:spPr>
          <a:xfrm>
            <a:off x="1547664" y="920018"/>
            <a:ext cx="5904656" cy="523220"/>
          </a:xfrm>
          <a:prstGeom prst="rect">
            <a:avLst/>
          </a:prstGeom>
        </p:spPr>
        <p:txBody>
          <a:bodyPr wrap="square">
            <a:spAutoFit/>
          </a:bodyPr>
          <a:lstStyle/>
          <a:p>
            <a:pPr algn="ctr"/>
            <a:r>
              <a:rPr lang="sk-SK" sz="1400" b="1" dirty="0">
                <a:latin typeface="Tahoma" panose="020B0604030504040204" pitchFamily="34" charset="0"/>
                <a:ea typeface="Tahoma" panose="020B0604030504040204" pitchFamily="34" charset="0"/>
                <a:cs typeface="Tahoma" panose="020B0604030504040204" pitchFamily="34" charset="0"/>
              </a:rPr>
              <a:t>E</a:t>
            </a:r>
            <a:r>
              <a:rPr lang="sk-SK" sz="1400" dirty="0">
                <a:latin typeface="Tahoma" panose="020B0604030504040204" pitchFamily="34" charset="0"/>
                <a:ea typeface="Tahoma" panose="020B0604030504040204" pitchFamily="34" charset="0"/>
                <a:cs typeface="Tahoma" panose="020B0604030504040204" pitchFamily="34" charset="0"/>
              </a:rPr>
              <a:t>konomické</a:t>
            </a:r>
            <a:r>
              <a:rPr lang="sk-SK" sz="1400" b="1" dirty="0">
                <a:latin typeface="Tahoma" panose="020B0604030504040204" pitchFamily="34" charset="0"/>
                <a:ea typeface="Tahoma" panose="020B0604030504040204" pitchFamily="34" charset="0"/>
                <a:cs typeface="Tahoma" panose="020B0604030504040204" pitchFamily="34" charset="0"/>
              </a:rPr>
              <a:t> P</a:t>
            </a:r>
            <a:r>
              <a:rPr lang="sk-SK" sz="1400" dirty="0">
                <a:latin typeface="Tahoma" panose="020B0604030504040204" pitchFamily="34" charset="0"/>
                <a:ea typeface="Tahoma" panose="020B0604030504040204" pitchFamily="34" charset="0"/>
                <a:cs typeface="Tahoma" panose="020B0604030504040204" pitchFamily="34" charset="0"/>
              </a:rPr>
              <a:t>oradenstvo</a:t>
            </a:r>
            <a:r>
              <a:rPr lang="sk-SK" sz="1400" b="1" dirty="0">
                <a:latin typeface="Tahoma" panose="020B0604030504040204" pitchFamily="34" charset="0"/>
                <a:ea typeface="Tahoma" panose="020B0604030504040204" pitchFamily="34" charset="0"/>
                <a:cs typeface="Tahoma" panose="020B0604030504040204" pitchFamily="34" charset="0"/>
              </a:rPr>
              <a:t> a S</a:t>
            </a:r>
            <a:r>
              <a:rPr lang="sk-SK" sz="1400" dirty="0">
                <a:latin typeface="Tahoma" panose="020B0604030504040204" pitchFamily="34" charset="0"/>
                <a:ea typeface="Tahoma" panose="020B0604030504040204" pitchFamily="34" charset="0"/>
                <a:cs typeface="Tahoma" panose="020B0604030504040204" pitchFamily="34" charset="0"/>
              </a:rPr>
              <a:t>emináre</a:t>
            </a:r>
          </a:p>
          <a:p>
            <a:pPr algn="ctr"/>
            <a:r>
              <a:rPr lang="sk-SK" sz="1400" dirty="0">
                <a:latin typeface="Tahoma" panose="020B0604030504040204" pitchFamily="34" charset="0"/>
                <a:ea typeface="Tahoma" panose="020B0604030504040204" pitchFamily="34" charset="0"/>
                <a:cs typeface="Tahoma" panose="020B0604030504040204" pitchFamily="34" charset="0"/>
              </a:rPr>
              <a:t>web: </a:t>
            </a:r>
            <a:r>
              <a:rPr lang="sk-SK" sz="1400" u="sng" dirty="0">
                <a:solidFill>
                  <a:srgbClr val="0000CC"/>
                </a:solidFill>
                <a:latin typeface="Tahoma" panose="020B0604030504040204" pitchFamily="34" charset="0"/>
                <a:ea typeface="Tahoma" panose="020B0604030504040204" pitchFamily="34" charset="0"/>
                <a:cs typeface="Tahoma" panose="020B0604030504040204" pitchFamily="34" charset="0"/>
              </a:rPr>
              <a:t>www.epas.eu.sk</a:t>
            </a:r>
            <a:endParaRPr lang="sk-SK" sz="1400" dirty="0">
              <a:latin typeface="Tahoma" panose="020B0604030504040204" pitchFamily="34" charset="0"/>
              <a:ea typeface="Tahoma" panose="020B0604030504040204" pitchFamily="34" charset="0"/>
              <a:cs typeface="Tahoma" panose="020B0604030504040204" pitchFamily="34" charset="0"/>
            </a:endParaRPr>
          </a:p>
        </p:txBody>
      </p:sp>
      <p:sp>
        <p:nvSpPr>
          <p:cNvPr id="6" name="Zástupný objekt pre číslo snímky 5">
            <a:extLst>
              <a:ext uri="{FF2B5EF4-FFF2-40B4-BE49-F238E27FC236}">
                <a16:creationId xmlns:a16="http://schemas.microsoft.com/office/drawing/2014/main" id="{8A4D1509-78D9-4BC7-B732-F2AF82EA5220}"/>
              </a:ext>
            </a:extLst>
          </p:cNvPr>
          <p:cNvSpPr>
            <a:spLocks noGrp="1"/>
          </p:cNvSpPr>
          <p:nvPr>
            <p:ph type="sldNum" sz="quarter" idx="12"/>
          </p:nvPr>
        </p:nvSpPr>
        <p:spPr/>
        <p:txBody>
          <a:bodyPr/>
          <a:lstStyle/>
          <a:p>
            <a:fld id="{350D23F9-91F2-4012-B5C4-3B4719FB4B77}" type="slidenum">
              <a:rPr lang="sk-SK" smtClean="0"/>
              <a:pPr/>
              <a:t>1</a:t>
            </a:fld>
            <a:endParaRPr lang="sk-SK" dirty="0"/>
          </a:p>
        </p:txBody>
      </p:sp>
      <p:pic>
        <p:nvPicPr>
          <p:cNvPr id="7" name="Obrázok 6" descr="ZeleneLogo">
            <a:extLst>
              <a:ext uri="{FF2B5EF4-FFF2-40B4-BE49-F238E27FC236}">
                <a16:creationId xmlns:a16="http://schemas.microsoft.com/office/drawing/2014/main" id="{00000000-0008-0000-0000-000003000000}"/>
              </a:ext>
            </a:extLst>
          </p:cNvPr>
          <p:cNvPicPr/>
          <p:nvPr/>
        </p:nvPicPr>
        <p:blipFill>
          <a:blip r:embed="rId4" cstate="print"/>
          <a:srcRect/>
          <a:stretch>
            <a:fillRect/>
          </a:stretch>
        </p:blipFill>
        <p:spPr bwMode="auto">
          <a:xfrm>
            <a:off x="3707904" y="429550"/>
            <a:ext cx="1800200" cy="4071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Hlavné zmeny v novom zákone</a:t>
            </a:r>
          </a:p>
        </p:txBody>
      </p:sp>
      <p:sp>
        <p:nvSpPr>
          <p:cNvPr id="3" name="Zástupný symbol obsahu 2"/>
          <p:cNvSpPr>
            <a:spLocks noGrp="1"/>
          </p:cNvSpPr>
          <p:nvPr>
            <p:ph idx="1"/>
          </p:nvPr>
        </p:nvSpPr>
        <p:spPr>
          <a:xfrm>
            <a:off x="467544" y="1556792"/>
            <a:ext cx="8229600" cy="4525963"/>
          </a:xfrm>
        </p:spPr>
        <p:txBody>
          <a:bodyPr>
            <a:normAutofit/>
          </a:bodyPr>
          <a:lstStyle/>
          <a:p>
            <a:pPr>
              <a:spcBef>
                <a:spcPts val="0"/>
              </a:spcBef>
              <a:buNone/>
            </a:pPr>
            <a:r>
              <a:rPr lang="sk-SK" sz="2000" b="1" dirty="0">
                <a:solidFill>
                  <a:srgbClr val="0000CC"/>
                </a:solidFill>
                <a:latin typeface="Tahoma" pitchFamily="34" charset="0"/>
                <a:ea typeface="Tahoma" pitchFamily="34" charset="0"/>
                <a:cs typeface="Tahoma" pitchFamily="34" charset="0"/>
              </a:rPr>
              <a:t>Nové základné pojmy:</a:t>
            </a:r>
          </a:p>
          <a:p>
            <a:pPr>
              <a:spcBef>
                <a:spcPts val="0"/>
              </a:spcBef>
              <a:buNone/>
            </a:pPr>
            <a:endParaRPr lang="sk-SK" sz="2000" b="1" dirty="0">
              <a:solidFill>
                <a:srgbClr val="0000CC"/>
              </a:solidFill>
              <a:latin typeface="Tahoma" pitchFamily="34" charset="0"/>
              <a:ea typeface="Tahoma" pitchFamily="34" charset="0"/>
              <a:cs typeface="Tahoma" pitchFamily="34" charset="0"/>
            </a:endParaRPr>
          </a:p>
          <a:p>
            <a:pPr marL="3317875" indent="-539750">
              <a:lnSpc>
                <a:spcPct val="150000"/>
              </a:lnSpc>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Profilovanie, </a:t>
            </a:r>
          </a:p>
          <a:p>
            <a:pPr marL="3317875" indent="-539750">
              <a:lnSpc>
                <a:spcPct val="150000"/>
              </a:lnSpc>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Pseudonymizácia, šifrovanie </a:t>
            </a:r>
          </a:p>
          <a:p>
            <a:pPr marL="3317875" indent="-539750">
              <a:lnSpc>
                <a:spcPct val="150000"/>
              </a:lnSpc>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Údaje týkajúce sa zdravia</a:t>
            </a:r>
          </a:p>
          <a:p>
            <a:pPr marL="3317875" indent="-539750">
              <a:lnSpc>
                <a:spcPct val="150000"/>
              </a:lnSpc>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Skupina podnikov</a:t>
            </a:r>
          </a:p>
          <a:p>
            <a:pPr marL="3317875" indent="-539750">
              <a:lnSpc>
                <a:spcPct val="150000"/>
              </a:lnSpc>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Logo</a:t>
            </a:r>
          </a:p>
          <a:p>
            <a:pPr marL="3317875" indent="-539750">
              <a:lnSpc>
                <a:spcPct val="150000"/>
              </a:lnSpc>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Veľký rozsah</a:t>
            </a:r>
          </a:p>
          <a:p>
            <a:pPr marL="3317875" indent="-539750">
              <a:lnSpc>
                <a:spcPct val="150000"/>
              </a:lnSpc>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Ikony</a:t>
            </a:r>
          </a:p>
          <a:p>
            <a:endParaRPr lang="sk-SK" dirty="0"/>
          </a:p>
        </p:txBody>
      </p:sp>
      <p:sp>
        <p:nvSpPr>
          <p:cNvPr id="5" name="Zástupný objekt pre číslo snímky 4">
            <a:extLst>
              <a:ext uri="{FF2B5EF4-FFF2-40B4-BE49-F238E27FC236}">
                <a16:creationId xmlns:a16="http://schemas.microsoft.com/office/drawing/2014/main" id="{767D6365-BA18-4D6D-93A2-DC00C00DCFB5}"/>
              </a:ext>
            </a:extLst>
          </p:cNvPr>
          <p:cNvSpPr>
            <a:spLocks noGrp="1"/>
          </p:cNvSpPr>
          <p:nvPr>
            <p:ph type="sldNum" sz="quarter" idx="12"/>
          </p:nvPr>
        </p:nvSpPr>
        <p:spPr/>
        <p:txBody>
          <a:bodyPr/>
          <a:lstStyle/>
          <a:p>
            <a:fld id="{350D23F9-91F2-4012-B5C4-3B4719FB4B77}" type="slidenum">
              <a:rPr lang="sk-SK" smtClean="0"/>
              <a:pPr/>
              <a:t>10</a:t>
            </a:fld>
            <a:endParaRPr lang="sk-SK"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Hlavné zmeny v novom zákone</a:t>
            </a:r>
          </a:p>
        </p:txBody>
      </p:sp>
      <p:sp>
        <p:nvSpPr>
          <p:cNvPr id="3" name="Zástupný symbol obsahu 2"/>
          <p:cNvSpPr>
            <a:spLocks noGrp="1"/>
          </p:cNvSpPr>
          <p:nvPr>
            <p:ph idx="1"/>
          </p:nvPr>
        </p:nvSpPr>
        <p:spPr>
          <a:xfrm>
            <a:off x="467544" y="1196752"/>
            <a:ext cx="8229600" cy="4886003"/>
          </a:xfrm>
        </p:spPr>
        <p:txBody>
          <a:bodyPr/>
          <a:lstStyle/>
          <a:p>
            <a:pPr lvl="0" algn="ctr">
              <a:spcBef>
                <a:spcPts val="0"/>
              </a:spcBef>
              <a:buNone/>
            </a:pPr>
            <a:endParaRPr lang="sk-SK" dirty="0">
              <a:latin typeface="Tahoma" pitchFamily="34" charset="0"/>
              <a:ea typeface="Tahoma" pitchFamily="34" charset="0"/>
              <a:cs typeface="Tahoma" pitchFamily="34" charset="0"/>
            </a:endParaRPr>
          </a:p>
          <a:p>
            <a:pPr>
              <a:spcBef>
                <a:spcPts val="0"/>
              </a:spcBef>
              <a:buNone/>
            </a:pPr>
            <a:r>
              <a:rPr lang="sk-SK" sz="1800" b="1" dirty="0">
                <a:solidFill>
                  <a:srgbClr val="FF0000"/>
                </a:solidFill>
                <a:latin typeface="Tahoma" pitchFamily="34" charset="0"/>
                <a:ea typeface="Tahoma" pitchFamily="34" charset="0"/>
                <a:cs typeface="Tahoma" pitchFamily="34" charset="0"/>
              </a:rPr>
              <a:t>Zrušený</a:t>
            </a:r>
            <a:r>
              <a:rPr lang="sk-SK" sz="1800" dirty="0">
                <a:latin typeface="Tahoma" pitchFamily="34" charset="0"/>
                <a:ea typeface="Tahoma" pitchFamily="34" charset="0"/>
                <a:cs typeface="Tahoma" pitchFamily="34" charset="0"/>
              </a:rPr>
              <a:t> </a:t>
            </a:r>
            <a:r>
              <a:rPr lang="sk-SK" sz="1800" b="1" dirty="0">
                <a:solidFill>
                  <a:srgbClr val="0000CC"/>
                </a:solidFill>
                <a:latin typeface="Tahoma" pitchFamily="34" charset="0"/>
                <a:ea typeface="Tahoma" pitchFamily="34" charset="0"/>
                <a:cs typeface="Tahoma" pitchFamily="34" charset="0"/>
              </a:rPr>
              <a:t>právny základ pre spracúvanie osobných údajov:</a:t>
            </a:r>
          </a:p>
          <a:p>
            <a:pPr>
              <a:spcBef>
                <a:spcPts val="0"/>
              </a:spcBef>
              <a:buNone/>
            </a:pPr>
            <a:endParaRPr lang="sk-SK" sz="2400" dirty="0">
              <a:latin typeface="Tahoma" pitchFamily="34" charset="0"/>
              <a:ea typeface="Tahoma" pitchFamily="34" charset="0"/>
              <a:cs typeface="Tahoma" pitchFamily="34" charset="0"/>
            </a:endParaRPr>
          </a:p>
          <a:p>
            <a:pPr marL="1617663" indent="-633413">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Priamy marketing v poštovom styku § 10</a:t>
            </a:r>
          </a:p>
          <a:p>
            <a:pPr marL="984250" indent="0">
              <a:spcBef>
                <a:spcPts val="0"/>
              </a:spcBef>
              <a:buNone/>
            </a:pPr>
            <a:r>
              <a:rPr lang="sk-SK" sz="2000" dirty="0">
                <a:latin typeface="Tahoma" pitchFamily="34" charset="0"/>
                <a:ea typeface="Tahoma" pitchFamily="34" charset="0"/>
                <a:cs typeface="Tahoma" pitchFamily="34" charset="0"/>
              </a:rPr>
              <a:t> </a:t>
            </a:r>
          </a:p>
          <a:p>
            <a:pPr marL="1617663" indent="-633413">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Spracúvanie už zverejnených osobných údajov § 10</a:t>
            </a:r>
          </a:p>
          <a:p>
            <a:pPr marL="984250" indent="0">
              <a:spcBef>
                <a:spcPts val="0"/>
              </a:spcBef>
              <a:buNone/>
            </a:pPr>
            <a:r>
              <a:rPr lang="sk-SK" sz="2000" dirty="0">
                <a:latin typeface="Tahoma" pitchFamily="34" charset="0"/>
                <a:ea typeface="Tahoma" pitchFamily="34" charset="0"/>
                <a:cs typeface="Tahoma" pitchFamily="34" charset="0"/>
              </a:rPr>
              <a:t> </a:t>
            </a:r>
          </a:p>
          <a:p>
            <a:pPr marL="1617663" indent="-633413">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Jednorazový vstup § 15</a:t>
            </a:r>
          </a:p>
          <a:p>
            <a:pPr marL="984250" indent="0">
              <a:spcBef>
                <a:spcPts val="0"/>
              </a:spcBef>
              <a:buNone/>
            </a:pPr>
            <a:endParaRPr lang="sk-SK" sz="2000" dirty="0">
              <a:latin typeface="Tahoma" pitchFamily="34" charset="0"/>
              <a:ea typeface="Tahoma" pitchFamily="34" charset="0"/>
              <a:cs typeface="Tahoma" pitchFamily="34" charset="0"/>
            </a:endParaRPr>
          </a:p>
          <a:p>
            <a:pPr marL="1617663" indent="-633413">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Monitorovanie priestorov prístupných verejnosti § 15</a:t>
            </a:r>
          </a:p>
          <a:p>
            <a:pPr marL="984250" indent="0">
              <a:spcBef>
                <a:spcPts val="0"/>
              </a:spcBef>
              <a:buNone/>
            </a:pPr>
            <a:endParaRPr lang="sk-SK" sz="2000" dirty="0">
              <a:latin typeface="Tahoma" pitchFamily="34" charset="0"/>
              <a:ea typeface="Tahoma" pitchFamily="34" charset="0"/>
              <a:cs typeface="Tahoma" pitchFamily="34" charset="0"/>
            </a:endParaRPr>
          </a:p>
          <a:p>
            <a:pPr marL="1617663" indent="-633413">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Spracúvanie osobných údajov zosnulej osoby § 12</a:t>
            </a:r>
          </a:p>
          <a:p>
            <a:pPr>
              <a:spcBef>
                <a:spcPts val="0"/>
              </a:spcBef>
              <a:buNone/>
            </a:pPr>
            <a:endParaRPr lang="sk-SK" sz="2000" dirty="0">
              <a:latin typeface="Tahoma" pitchFamily="34" charset="0"/>
              <a:ea typeface="Tahoma" pitchFamily="34" charset="0"/>
              <a:cs typeface="Tahoma" pitchFamily="34" charset="0"/>
            </a:endParaRPr>
          </a:p>
          <a:p>
            <a:pPr>
              <a:spcBef>
                <a:spcPts val="0"/>
              </a:spcBef>
              <a:buNone/>
            </a:pPr>
            <a:endParaRPr lang="sk-SK" sz="2000" dirty="0">
              <a:latin typeface="Tahoma" pitchFamily="34" charset="0"/>
              <a:ea typeface="Tahoma" pitchFamily="34" charset="0"/>
              <a:cs typeface="Tahoma" pitchFamily="34" charset="0"/>
            </a:endParaRPr>
          </a:p>
          <a:p>
            <a:pPr>
              <a:spcBef>
                <a:spcPts val="0"/>
              </a:spcBef>
              <a:buNone/>
            </a:pPr>
            <a:endParaRPr lang="sk-SK" sz="2000" dirty="0">
              <a:latin typeface="Tahoma" pitchFamily="34" charset="0"/>
              <a:ea typeface="Tahoma" pitchFamily="34" charset="0"/>
              <a:cs typeface="Tahoma" pitchFamily="34" charset="0"/>
            </a:endParaRPr>
          </a:p>
          <a:p>
            <a:endParaRPr lang="sk-SK" dirty="0"/>
          </a:p>
        </p:txBody>
      </p:sp>
      <p:sp>
        <p:nvSpPr>
          <p:cNvPr id="5" name="Zástupný objekt pre číslo snímky 4">
            <a:extLst>
              <a:ext uri="{FF2B5EF4-FFF2-40B4-BE49-F238E27FC236}">
                <a16:creationId xmlns:a16="http://schemas.microsoft.com/office/drawing/2014/main" id="{EAF432BF-8C2A-47FF-92BD-FD24F7858462}"/>
              </a:ext>
            </a:extLst>
          </p:cNvPr>
          <p:cNvSpPr>
            <a:spLocks noGrp="1"/>
          </p:cNvSpPr>
          <p:nvPr>
            <p:ph type="sldNum" sz="quarter" idx="12"/>
          </p:nvPr>
        </p:nvSpPr>
        <p:spPr/>
        <p:txBody>
          <a:bodyPr/>
          <a:lstStyle/>
          <a:p>
            <a:fld id="{350D23F9-91F2-4012-B5C4-3B4719FB4B77}" type="slidenum">
              <a:rPr lang="sk-SK" smtClean="0"/>
              <a:pPr/>
              <a:t>11</a:t>
            </a:fld>
            <a:endParaRPr lang="sk-SK" dirty="0"/>
          </a:p>
        </p:txBody>
      </p:sp>
    </p:spTree>
    <p:extLst>
      <p:ext uri="{BB962C8B-B14F-4D97-AF65-F5344CB8AC3E}">
        <p14:creationId xmlns:p14="http://schemas.microsoft.com/office/powerpoint/2010/main" val="55828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Hlavné zmeny v novom zákone</a:t>
            </a:r>
          </a:p>
        </p:txBody>
      </p:sp>
      <p:sp>
        <p:nvSpPr>
          <p:cNvPr id="3" name="Zástupný symbol obsahu 2"/>
          <p:cNvSpPr>
            <a:spLocks noGrp="1"/>
          </p:cNvSpPr>
          <p:nvPr>
            <p:ph idx="1"/>
          </p:nvPr>
        </p:nvSpPr>
        <p:spPr>
          <a:xfrm>
            <a:off x="467544" y="1052736"/>
            <a:ext cx="8229600" cy="5256584"/>
          </a:xfrm>
        </p:spPr>
        <p:txBody>
          <a:bodyPr>
            <a:normAutofit/>
          </a:bodyPr>
          <a:lstStyle/>
          <a:p>
            <a:pPr lvl="0" algn="ctr">
              <a:spcBef>
                <a:spcPts val="0"/>
              </a:spcBef>
              <a:buNone/>
            </a:pPr>
            <a:endParaRPr lang="sk-SK" dirty="0">
              <a:latin typeface="Tahoma" pitchFamily="34" charset="0"/>
              <a:ea typeface="Tahoma" pitchFamily="34" charset="0"/>
              <a:cs typeface="Tahoma" pitchFamily="34" charset="0"/>
            </a:endParaRPr>
          </a:p>
          <a:p>
            <a:pPr>
              <a:spcBef>
                <a:spcPts val="0"/>
              </a:spcBef>
              <a:buNone/>
            </a:pPr>
            <a:r>
              <a:rPr lang="sk-SK" sz="1800" b="1" dirty="0">
                <a:solidFill>
                  <a:srgbClr val="FF3300"/>
                </a:solidFill>
                <a:latin typeface="Tahoma" pitchFamily="34" charset="0"/>
                <a:ea typeface="Tahoma" pitchFamily="34" charset="0"/>
                <a:cs typeface="Tahoma" pitchFamily="34" charset="0"/>
              </a:rPr>
              <a:t>Upravený</a:t>
            </a:r>
            <a:r>
              <a:rPr lang="sk-SK" sz="1800" dirty="0">
                <a:latin typeface="Tahoma" pitchFamily="34" charset="0"/>
                <a:ea typeface="Tahoma" pitchFamily="34" charset="0"/>
                <a:cs typeface="Tahoma" pitchFamily="34" charset="0"/>
              </a:rPr>
              <a:t> </a:t>
            </a:r>
            <a:r>
              <a:rPr lang="sk-SK" sz="1800" b="1" dirty="0">
                <a:solidFill>
                  <a:srgbClr val="0000CC"/>
                </a:solidFill>
                <a:latin typeface="Tahoma" pitchFamily="34" charset="0"/>
                <a:ea typeface="Tahoma" pitchFamily="34" charset="0"/>
                <a:cs typeface="Tahoma" pitchFamily="34" charset="0"/>
              </a:rPr>
              <a:t>právny základ pre spracúvanie osobných údajov:</a:t>
            </a:r>
          </a:p>
          <a:p>
            <a:pPr>
              <a:spcBef>
                <a:spcPts val="0"/>
              </a:spcBef>
              <a:buNone/>
            </a:pPr>
            <a:endParaRPr lang="sk-SK" sz="2400" dirty="0">
              <a:latin typeface="Tahoma" pitchFamily="34" charset="0"/>
              <a:ea typeface="Tahoma" pitchFamily="34" charset="0"/>
              <a:cs typeface="Tahoma" pitchFamily="34" charset="0"/>
            </a:endParaRPr>
          </a:p>
          <a:p>
            <a:pPr marL="1347788" indent="-36353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Súhlas dotknutej osoby</a:t>
            </a:r>
          </a:p>
          <a:p>
            <a:pPr marL="984250" indent="0">
              <a:spcBef>
                <a:spcPts val="0"/>
              </a:spcBef>
              <a:buNone/>
            </a:pPr>
            <a:endParaRPr lang="sk-SK" sz="2000" dirty="0">
              <a:latin typeface="Tahoma" pitchFamily="34" charset="0"/>
              <a:ea typeface="Tahoma" pitchFamily="34" charset="0"/>
              <a:cs typeface="Tahoma" pitchFamily="34" charset="0"/>
            </a:endParaRPr>
          </a:p>
          <a:p>
            <a:pPr marL="1347788" indent="-36353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Akademický, umelecký, literárny, žurnalistický (§ 10)</a:t>
            </a:r>
          </a:p>
          <a:p>
            <a:pPr marL="984250" indent="0">
              <a:spcBef>
                <a:spcPts val="0"/>
              </a:spcBef>
              <a:buNone/>
            </a:pPr>
            <a:endParaRPr lang="sk-SK" sz="2000" dirty="0">
              <a:latin typeface="Tahoma" pitchFamily="34" charset="0"/>
              <a:ea typeface="Tahoma" pitchFamily="34" charset="0"/>
              <a:cs typeface="Tahoma" pitchFamily="34" charset="0"/>
            </a:endParaRPr>
          </a:p>
          <a:p>
            <a:pPr marL="1347788" indent="-36353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Sprístupnenie údajov zamestnancov v súvislosti s plnením ich pracovných úloh (§ 12)</a:t>
            </a:r>
          </a:p>
          <a:p>
            <a:pPr marL="984250" indent="0">
              <a:spcBef>
                <a:spcPts val="0"/>
              </a:spcBef>
              <a:buNone/>
            </a:pPr>
            <a:endParaRPr lang="sk-SK" sz="2000" dirty="0">
              <a:latin typeface="Tahoma" pitchFamily="34" charset="0"/>
              <a:ea typeface="Tahoma" pitchFamily="34" charset="0"/>
              <a:cs typeface="Tahoma" pitchFamily="34" charset="0"/>
            </a:endParaRPr>
          </a:p>
          <a:p>
            <a:pPr marL="1347788" indent="-36353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Spracovanie všeobecne použiteľného identifikátora (§ 13 a § 14)</a:t>
            </a:r>
          </a:p>
          <a:p>
            <a:pPr marL="984250" indent="0">
              <a:spcBef>
                <a:spcPts val="0"/>
              </a:spcBef>
              <a:buNone/>
            </a:pPr>
            <a:endParaRPr lang="sk-SK" sz="2000" dirty="0">
              <a:latin typeface="Tahoma" pitchFamily="34" charset="0"/>
              <a:ea typeface="Tahoma" pitchFamily="34" charset="0"/>
              <a:cs typeface="Tahoma" pitchFamily="34" charset="0"/>
            </a:endParaRPr>
          </a:p>
          <a:p>
            <a:pPr marL="1347788" indent="-36353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Spracovanie genetických, biometrických údajov a údajov týkajúcich sa zdravia</a:t>
            </a:r>
            <a:endParaRPr lang="sk-SK" dirty="0"/>
          </a:p>
        </p:txBody>
      </p:sp>
      <p:sp>
        <p:nvSpPr>
          <p:cNvPr id="5" name="Zástupný objekt pre číslo snímky 4">
            <a:extLst>
              <a:ext uri="{FF2B5EF4-FFF2-40B4-BE49-F238E27FC236}">
                <a16:creationId xmlns:a16="http://schemas.microsoft.com/office/drawing/2014/main" id="{72C28E9B-E1B2-4581-AD87-4A1D310B2AAB}"/>
              </a:ext>
            </a:extLst>
          </p:cNvPr>
          <p:cNvSpPr>
            <a:spLocks noGrp="1"/>
          </p:cNvSpPr>
          <p:nvPr>
            <p:ph type="sldNum" sz="quarter" idx="12"/>
          </p:nvPr>
        </p:nvSpPr>
        <p:spPr/>
        <p:txBody>
          <a:bodyPr/>
          <a:lstStyle/>
          <a:p>
            <a:fld id="{350D23F9-91F2-4012-B5C4-3B4719FB4B77}" type="slidenum">
              <a:rPr lang="sk-SK" smtClean="0"/>
              <a:pPr/>
              <a:t>12</a:t>
            </a:fld>
            <a:endParaRPr lang="sk-SK" dirty="0"/>
          </a:p>
        </p:txBody>
      </p:sp>
    </p:spTree>
    <p:extLst>
      <p:ext uri="{BB962C8B-B14F-4D97-AF65-F5344CB8AC3E}">
        <p14:creationId xmlns:p14="http://schemas.microsoft.com/office/powerpoint/2010/main" val="180239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Hlavné zmeny v novom zákone</a:t>
            </a:r>
          </a:p>
        </p:txBody>
      </p:sp>
      <p:sp>
        <p:nvSpPr>
          <p:cNvPr id="3" name="Zástupný symbol obsahu 2"/>
          <p:cNvSpPr>
            <a:spLocks noGrp="1"/>
          </p:cNvSpPr>
          <p:nvPr>
            <p:ph idx="1"/>
          </p:nvPr>
        </p:nvSpPr>
        <p:spPr>
          <a:xfrm>
            <a:off x="467544" y="1556792"/>
            <a:ext cx="8229600" cy="4525963"/>
          </a:xfrm>
        </p:spPr>
        <p:txBody>
          <a:bodyPr/>
          <a:lstStyle/>
          <a:p>
            <a:pPr>
              <a:spcBef>
                <a:spcPts val="0"/>
              </a:spcBef>
              <a:buNone/>
            </a:pPr>
            <a:endParaRPr lang="sk-SK" sz="2000" b="1" u="sng" dirty="0">
              <a:solidFill>
                <a:srgbClr val="0000CC"/>
              </a:solidFill>
              <a:latin typeface="Tahoma" pitchFamily="34" charset="0"/>
              <a:ea typeface="Tahoma" pitchFamily="34" charset="0"/>
              <a:cs typeface="Tahoma" pitchFamily="34" charset="0"/>
            </a:endParaRPr>
          </a:p>
          <a:p>
            <a:pPr>
              <a:spcBef>
                <a:spcPts val="0"/>
              </a:spcBef>
              <a:buNone/>
            </a:pPr>
            <a:r>
              <a:rPr lang="sk-SK" sz="1800" b="1" dirty="0">
                <a:solidFill>
                  <a:srgbClr val="0000CC"/>
                </a:solidFill>
                <a:latin typeface="Tahoma" pitchFamily="34" charset="0"/>
                <a:ea typeface="Tahoma" pitchFamily="34" charset="0"/>
                <a:cs typeface="Tahoma" pitchFamily="34" charset="0"/>
              </a:rPr>
              <a:t>Právny základ pre spracúvanie osobných údajov:</a:t>
            </a:r>
          </a:p>
          <a:p>
            <a:pPr>
              <a:spcBef>
                <a:spcPts val="0"/>
              </a:spcBef>
              <a:buNone/>
            </a:pPr>
            <a:endParaRPr lang="sk-SK" sz="2400" dirty="0">
              <a:latin typeface="Tahoma" pitchFamily="34" charset="0"/>
              <a:ea typeface="Tahoma" pitchFamily="34" charset="0"/>
              <a:cs typeface="Tahoma" pitchFamily="34" charset="0"/>
            </a:endParaRPr>
          </a:p>
          <a:p>
            <a:pPr>
              <a:spcBef>
                <a:spcPts val="0"/>
              </a:spcBef>
              <a:buNone/>
            </a:pPr>
            <a:endParaRPr lang="sk-SK" sz="2400" dirty="0">
              <a:latin typeface="Tahoma" pitchFamily="34" charset="0"/>
              <a:ea typeface="Tahoma" pitchFamily="34" charset="0"/>
              <a:cs typeface="Tahoma" pitchFamily="34" charset="0"/>
            </a:endParaRPr>
          </a:p>
          <a:p>
            <a:pPr marL="1887538" indent="-539750">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Maloleté osoby do 16 a nad 16 rokov § 15</a:t>
            </a:r>
          </a:p>
          <a:p>
            <a:pPr marL="1347788" indent="0">
              <a:spcBef>
                <a:spcPts val="0"/>
              </a:spcBef>
              <a:buNone/>
            </a:pPr>
            <a:endParaRPr lang="sk-SK" sz="2000" dirty="0">
              <a:latin typeface="Tahoma" pitchFamily="34" charset="0"/>
              <a:ea typeface="Tahoma" pitchFamily="34" charset="0"/>
              <a:cs typeface="Tahoma" pitchFamily="34" charset="0"/>
            </a:endParaRPr>
          </a:p>
          <a:p>
            <a:pPr marL="1347788" indent="0">
              <a:spcBef>
                <a:spcPts val="0"/>
              </a:spcBef>
              <a:buNone/>
            </a:pPr>
            <a:endParaRPr lang="sk-SK" sz="2000" dirty="0">
              <a:latin typeface="Tahoma" pitchFamily="34" charset="0"/>
              <a:ea typeface="Tahoma" pitchFamily="34" charset="0"/>
              <a:cs typeface="Tahoma" pitchFamily="34" charset="0"/>
            </a:endParaRPr>
          </a:p>
          <a:p>
            <a:pPr marL="1887538" indent="-539750">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Test kompatibility možnosť použiť osobné údaje aj na iný účel § 13</a:t>
            </a:r>
          </a:p>
          <a:p>
            <a:pPr marL="1347788" indent="0">
              <a:lnSpc>
                <a:spcPct val="150000"/>
              </a:lnSpc>
              <a:spcBef>
                <a:spcPts val="0"/>
              </a:spcBef>
              <a:buNone/>
            </a:pPr>
            <a:endParaRPr lang="sk-SK" sz="2000" dirty="0">
              <a:latin typeface="Tahoma" pitchFamily="34" charset="0"/>
              <a:ea typeface="Tahoma" pitchFamily="34" charset="0"/>
              <a:cs typeface="Tahoma" pitchFamily="34" charset="0"/>
            </a:endParaRPr>
          </a:p>
          <a:p>
            <a:pPr marL="0" indent="0">
              <a:spcBef>
                <a:spcPts val="0"/>
              </a:spcBef>
              <a:buNone/>
            </a:pPr>
            <a:endParaRPr lang="sk-SK" sz="2000" dirty="0">
              <a:latin typeface="Tahoma" pitchFamily="34" charset="0"/>
              <a:ea typeface="Tahoma" pitchFamily="34" charset="0"/>
              <a:cs typeface="Tahoma" pitchFamily="34" charset="0"/>
            </a:endParaRPr>
          </a:p>
          <a:p>
            <a:pPr marL="0" indent="0">
              <a:spcBef>
                <a:spcPts val="0"/>
              </a:spcBef>
              <a:buNone/>
            </a:pPr>
            <a:endParaRPr lang="sk-SK" sz="2000" dirty="0">
              <a:latin typeface="Tahoma" pitchFamily="34" charset="0"/>
              <a:ea typeface="Tahoma" pitchFamily="34" charset="0"/>
              <a:cs typeface="Tahoma" pitchFamily="34" charset="0"/>
            </a:endParaRPr>
          </a:p>
          <a:p>
            <a:pPr>
              <a:spcBef>
                <a:spcPts val="0"/>
              </a:spcBef>
              <a:buNone/>
            </a:pPr>
            <a:endParaRPr lang="sk-SK" sz="2000" dirty="0">
              <a:latin typeface="Tahoma" pitchFamily="34" charset="0"/>
              <a:ea typeface="Tahoma" pitchFamily="34" charset="0"/>
              <a:cs typeface="Tahoma" pitchFamily="34" charset="0"/>
            </a:endParaRPr>
          </a:p>
          <a:p>
            <a:pPr>
              <a:spcBef>
                <a:spcPts val="0"/>
              </a:spcBef>
              <a:buNone/>
            </a:pPr>
            <a:endParaRPr lang="sk-SK" sz="2000" dirty="0">
              <a:latin typeface="Tahoma" pitchFamily="34" charset="0"/>
              <a:ea typeface="Tahoma" pitchFamily="34" charset="0"/>
              <a:cs typeface="Tahoma" pitchFamily="34" charset="0"/>
            </a:endParaRPr>
          </a:p>
          <a:p>
            <a:pPr>
              <a:spcBef>
                <a:spcPts val="0"/>
              </a:spcBef>
              <a:buNone/>
            </a:pPr>
            <a:endParaRPr lang="sk-SK" sz="2000" dirty="0">
              <a:latin typeface="Tahoma" pitchFamily="34" charset="0"/>
              <a:ea typeface="Tahoma" pitchFamily="34" charset="0"/>
              <a:cs typeface="Tahoma" pitchFamily="34" charset="0"/>
            </a:endParaRPr>
          </a:p>
          <a:p>
            <a:pPr>
              <a:spcBef>
                <a:spcPts val="0"/>
              </a:spcBef>
              <a:buNone/>
            </a:pPr>
            <a:endParaRPr lang="sk-SK" sz="2000" dirty="0">
              <a:latin typeface="Tahoma" pitchFamily="34" charset="0"/>
              <a:ea typeface="Tahoma" pitchFamily="34" charset="0"/>
              <a:cs typeface="Tahoma" pitchFamily="34" charset="0"/>
            </a:endParaRPr>
          </a:p>
          <a:p>
            <a:endParaRPr lang="sk-SK" dirty="0"/>
          </a:p>
        </p:txBody>
      </p:sp>
      <p:sp>
        <p:nvSpPr>
          <p:cNvPr id="5" name="Zástupný objekt pre číslo snímky 4">
            <a:extLst>
              <a:ext uri="{FF2B5EF4-FFF2-40B4-BE49-F238E27FC236}">
                <a16:creationId xmlns:a16="http://schemas.microsoft.com/office/drawing/2014/main" id="{A46F9A2D-9FA2-4402-BF55-35250539132B}"/>
              </a:ext>
            </a:extLst>
          </p:cNvPr>
          <p:cNvSpPr>
            <a:spLocks noGrp="1"/>
          </p:cNvSpPr>
          <p:nvPr>
            <p:ph type="sldNum" sz="quarter" idx="12"/>
          </p:nvPr>
        </p:nvSpPr>
        <p:spPr/>
        <p:txBody>
          <a:bodyPr/>
          <a:lstStyle/>
          <a:p>
            <a:fld id="{350D23F9-91F2-4012-B5C4-3B4719FB4B77}" type="slidenum">
              <a:rPr lang="sk-SK" smtClean="0"/>
              <a:pPr/>
              <a:t>13</a:t>
            </a:fld>
            <a:endParaRPr lang="sk-SK" dirty="0"/>
          </a:p>
        </p:txBody>
      </p:sp>
    </p:spTree>
    <p:extLst>
      <p:ext uri="{BB962C8B-B14F-4D97-AF65-F5344CB8AC3E}">
        <p14:creationId xmlns:p14="http://schemas.microsoft.com/office/powerpoint/2010/main" val="480607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Hlavné zmeny v novom zákone</a:t>
            </a:r>
          </a:p>
        </p:txBody>
      </p:sp>
      <p:sp>
        <p:nvSpPr>
          <p:cNvPr id="3" name="Zástupný symbol obsahu 2"/>
          <p:cNvSpPr>
            <a:spLocks noGrp="1"/>
          </p:cNvSpPr>
          <p:nvPr>
            <p:ph idx="1"/>
          </p:nvPr>
        </p:nvSpPr>
        <p:spPr>
          <a:xfrm>
            <a:off x="251520" y="980728"/>
            <a:ext cx="8640960" cy="5760640"/>
          </a:xfrm>
        </p:spPr>
        <p:txBody>
          <a:bodyPr>
            <a:normAutofit fontScale="40000" lnSpcReduction="20000"/>
          </a:bodyPr>
          <a:lstStyle/>
          <a:p>
            <a:pPr>
              <a:spcBef>
                <a:spcPts val="0"/>
              </a:spcBef>
              <a:buNone/>
            </a:pPr>
            <a:endParaRPr lang="sk-SK" sz="5000" b="1" u="sng" dirty="0">
              <a:solidFill>
                <a:srgbClr val="0000CC"/>
              </a:solidFill>
              <a:latin typeface="Tahoma" pitchFamily="34" charset="0"/>
              <a:ea typeface="Tahoma" pitchFamily="34" charset="0"/>
              <a:cs typeface="Tahoma" pitchFamily="34" charset="0"/>
            </a:endParaRPr>
          </a:p>
          <a:p>
            <a:pPr>
              <a:spcBef>
                <a:spcPts val="0"/>
              </a:spcBef>
              <a:buNone/>
            </a:pPr>
            <a:r>
              <a:rPr lang="sk-SK" sz="4500" b="1" dirty="0">
                <a:solidFill>
                  <a:srgbClr val="0000CC"/>
                </a:solidFill>
                <a:latin typeface="Tahoma" pitchFamily="34" charset="0"/>
                <a:ea typeface="Tahoma" pitchFamily="34" charset="0"/>
                <a:cs typeface="Tahoma" pitchFamily="34" charset="0"/>
              </a:rPr>
              <a:t>Informačné a oznamovacie povinnosti prevádzkovateľa</a:t>
            </a:r>
          </a:p>
          <a:p>
            <a:pPr>
              <a:spcBef>
                <a:spcPts val="0"/>
              </a:spcBef>
              <a:buNone/>
            </a:pPr>
            <a:endParaRPr lang="sk-SK" sz="4500" b="1" u="sng" dirty="0">
              <a:solidFill>
                <a:srgbClr val="0000CC"/>
              </a:solidFill>
              <a:latin typeface="Tahoma" pitchFamily="34" charset="0"/>
              <a:ea typeface="Tahoma" pitchFamily="34" charset="0"/>
              <a:cs typeface="Tahoma" pitchFamily="34" charset="0"/>
            </a:endParaRPr>
          </a:p>
          <a:p>
            <a:pPr>
              <a:spcBef>
                <a:spcPts val="0"/>
              </a:spcBef>
              <a:buNone/>
            </a:pPr>
            <a:endParaRPr lang="sk-SK" sz="5000" dirty="0">
              <a:latin typeface="Tahoma" pitchFamily="34" charset="0"/>
              <a:ea typeface="Tahoma" pitchFamily="34" charset="0"/>
              <a:cs typeface="Tahoma" pitchFamily="34" charset="0"/>
            </a:endParaRPr>
          </a:p>
          <a:p>
            <a:pPr marL="1341438" indent="-628650">
              <a:lnSpc>
                <a:spcPct val="120000"/>
              </a:lnSpc>
              <a:spcBef>
                <a:spcPts val="0"/>
              </a:spcBef>
              <a:buFont typeface="Wingdings" panose="05000000000000000000" pitchFamily="2" charset="2"/>
              <a:buChar char="ü"/>
            </a:pPr>
            <a:r>
              <a:rPr lang="sk-SK" sz="5000" b="1" dirty="0">
                <a:latin typeface="Tahoma" pitchFamily="34" charset="0"/>
                <a:ea typeface="Tahoma" pitchFamily="34" charset="0"/>
                <a:cs typeface="Tahoma" pitchFamily="34" charset="0"/>
              </a:rPr>
              <a:t>Ruší sa </a:t>
            </a:r>
            <a:r>
              <a:rPr lang="sk-SK" sz="5000" dirty="0">
                <a:latin typeface="Tahoma" pitchFamily="34" charset="0"/>
                <a:ea typeface="Tahoma" pitchFamily="34" charset="0"/>
                <a:cs typeface="Tahoma" pitchFamily="34" charset="0"/>
              </a:rPr>
              <a:t>oznamovacia a registračná povinnosť (od § 33)</a:t>
            </a:r>
          </a:p>
          <a:p>
            <a:pPr marL="1341438" indent="-628650">
              <a:lnSpc>
                <a:spcPct val="120000"/>
              </a:lnSpc>
              <a:spcBef>
                <a:spcPts val="0"/>
              </a:spcBef>
              <a:buNone/>
            </a:pPr>
            <a:endParaRPr lang="sk-SK" sz="5000" dirty="0">
              <a:latin typeface="Tahoma" pitchFamily="34" charset="0"/>
              <a:ea typeface="Tahoma" pitchFamily="34" charset="0"/>
              <a:cs typeface="Tahoma" pitchFamily="34" charset="0"/>
            </a:endParaRPr>
          </a:p>
          <a:p>
            <a:pPr marL="1341438" indent="-628650">
              <a:lnSpc>
                <a:spcPct val="120000"/>
              </a:lnSpc>
              <a:spcBef>
                <a:spcPts val="0"/>
              </a:spcBef>
              <a:buFont typeface="Wingdings" panose="05000000000000000000" pitchFamily="2" charset="2"/>
              <a:buChar char="ü"/>
            </a:pPr>
            <a:r>
              <a:rPr lang="sk-SK" sz="5000" b="1" dirty="0">
                <a:latin typeface="Tahoma" pitchFamily="34" charset="0"/>
                <a:ea typeface="Tahoma" pitchFamily="34" charset="0"/>
                <a:cs typeface="Tahoma" pitchFamily="34" charset="0"/>
              </a:rPr>
              <a:t>Rozširuje sa </a:t>
            </a:r>
            <a:r>
              <a:rPr lang="sk-SK" sz="5000" dirty="0">
                <a:latin typeface="Tahoma" pitchFamily="34" charset="0"/>
                <a:ea typeface="Tahoma" pitchFamily="34" charset="0"/>
                <a:cs typeface="Tahoma" pitchFamily="34" charset="0"/>
              </a:rPr>
              <a:t>povinnosť poskytovania informácií dotknutej osobe (§ 15)</a:t>
            </a:r>
          </a:p>
          <a:p>
            <a:pPr marL="1341438" indent="-628650">
              <a:lnSpc>
                <a:spcPct val="120000"/>
              </a:lnSpc>
              <a:spcBef>
                <a:spcPts val="0"/>
              </a:spcBef>
              <a:buNone/>
            </a:pPr>
            <a:endParaRPr lang="sk-SK" sz="5000" dirty="0">
              <a:latin typeface="Tahoma" pitchFamily="34" charset="0"/>
              <a:ea typeface="Tahoma" pitchFamily="34" charset="0"/>
              <a:cs typeface="Tahoma" pitchFamily="34" charset="0"/>
            </a:endParaRPr>
          </a:p>
          <a:p>
            <a:pPr marL="1341438" indent="-628650">
              <a:lnSpc>
                <a:spcPct val="120000"/>
              </a:lnSpc>
              <a:spcBef>
                <a:spcPts val="0"/>
              </a:spcBef>
              <a:buFont typeface="Wingdings" panose="05000000000000000000" pitchFamily="2" charset="2"/>
              <a:buChar char="ü"/>
            </a:pPr>
            <a:r>
              <a:rPr lang="sk-SK" sz="5000" b="1" dirty="0">
                <a:latin typeface="Tahoma" pitchFamily="34" charset="0"/>
                <a:ea typeface="Tahoma" pitchFamily="34" charset="0"/>
                <a:cs typeface="Tahoma" pitchFamily="34" charset="0"/>
              </a:rPr>
              <a:t>Ruší sa </a:t>
            </a:r>
            <a:r>
              <a:rPr lang="sk-SK" sz="5000" dirty="0">
                <a:latin typeface="Tahoma" pitchFamily="34" charset="0"/>
                <a:ea typeface="Tahoma" pitchFamily="34" charset="0"/>
                <a:cs typeface="Tahoma" pitchFamily="34" charset="0"/>
              </a:rPr>
              <a:t>oznamovacia povinnosť prevádzkovateľa pri nevyhovení žiadosti od dotknutej osoby - obmedzení práv</a:t>
            </a:r>
            <a:br>
              <a:rPr lang="sk-SK" sz="5000" dirty="0">
                <a:latin typeface="Tahoma" pitchFamily="34" charset="0"/>
                <a:ea typeface="Tahoma" pitchFamily="34" charset="0"/>
                <a:cs typeface="Tahoma" pitchFamily="34" charset="0"/>
              </a:rPr>
            </a:br>
            <a:r>
              <a:rPr lang="sk-SK" sz="5000" dirty="0">
                <a:latin typeface="Tahoma" pitchFamily="34" charset="0"/>
                <a:ea typeface="Tahoma" pitchFamily="34" charset="0"/>
                <a:cs typeface="Tahoma" pitchFamily="34" charset="0"/>
              </a:rPr>
              <a:t>( § 30)</a:t>
            </a:r>
          </a:p>
          <a:p>
            <a:pPr marL="1341438" indent="-628650">
              <a:lnSpc>
                <a:spcPct val="120000"/>
              </a:lnSpc>
              <a:spcBef>
                <a:spcPts val="0"/>
              </a:spcBef>
              <a:buNone/>
            </a:pPr>
            <a:r>
              <a:rPr lang="sk-SK" sz="5000" dirty="0">
                <a:latin typeface="Tahoma" pitchFamily="34" charset="0"/>
                <a:ea typeface="Tahoma" pitchFamily="34" charset="0"/>
                <a:cs typeface="Tahoma" pitchFamily="34" charset="0"/>
              </a:rPr>
              <a:t> </a:t>
            </a:r>
          </a:p>
          <a:p>
            <a:pPr marL="1341438" indent="-628650">
              <a:lnSpc>
                <a:spcPct val="120000"/>
              </a:lnSpc>
              <a:spcBef>
                <a:spcPts val="0"/>
              </a:spcBef>
              <a:buFont typeface="Wingdings" panose="05000000000000000000" pitchFamily="2" charset="2"/>
              <a:buChar char="ü"/>
            </a:pPr>
            <a:r>
              <a:rPr lang="sk-SK" sz="5000" b="1" dirty="0">
                <a:latin typeface="Tahoma" pitchFamily="34" charset="0"/>
                <a:ea typeface="Tahoma" pitchFamily="34" charset="0"/>
                <a:cs typeface="Tahoma" pitchFamily="34" charset="0"/>
              </a:rPr>
              <a:t>Nová oznamovacia povinnosť </a:t>
            </a:r>
            <a:r>
              <a:rPr lang="sk-SK" sz="5000" dirty="0">
                <a:latin typeface="Tahoma" pitchFamily="34" charset="0"/>
                <a:ea typeface="Tahoma" pitchFamily="34" charset="0"/>
                <a:cs typeface="Tahoma" pitchFamily="34" charset="0"/>
              </a:rPr>
              <a:t>prevádzkovateľa v súvislosti s opravou, vymazaním, obmedzením osobných údajov voči príjemcom</a:t>
            </a:r>
            <a:endParaRPr lang="sk-SK" sz="2000" dirty="0">
              <a:latin typeface="Tahoma" pitchFamily="34" charset="0"/>
              <a:ea typeface="Tahoma" pitchFamily="34" charset="0"/>
              <a:cs typeface="Tahoma" pitchFamily="34" charset="0"/>
            </a:endParaRPr>
          </a:p>
          <a:p>
            <a:pPr>
              <a:spcBef>
                <a:spcPts val="0"/>
              </a:spcBef>
              <a:buNone/>
            </a:pPr>
            <a:endParaRPr lang="sk-SK" sz="2000" dirty="0">
              <a:latin typeface="Tahoma" pitchFamily="34" charset="0"/>
              <a:ea typeface="Tahoma" pitchFamily="34" charset="0"/>
              <a:cs typeface="Tahoma" pitchFamily="34" charset="0"/>
            </a:endParaRPr>
          </a:p>
          <a:p>
            <a:endParaRPr lang="sk-SK" dirty="0"/>
          </a:p>
        </p:txBody>
      </p:sp>
      <p:sp>
        <p:nvSpPr>
          <p:cNvPr id="5" name="Zástupný objekt pre číslo snímky 4">
            <a:extLst>
              <a:ext uri="{FF2B5EF4-FFF2-40B4-BE49-F238E27FC236}">
                <a16:creationId xmlns:a16="http://schemas.microsoft.com/office/drawing/2014/main" id="{32759259-8C34-4320-86D4-29392AA2D823}"/>
              </a:ext>
            </a:extLst>
          </p:cNvPr>
          <p:cNvSpPr>
            <a:spLocks noGrp="1"/>
          </p:cNvSpPr>
          <p:nvPr>
            <p:ph type="sldNum" sz="quarter" idx="12"/>
          </p:nvPr>
        </p:nvSpPr>
        <p:spPr/>
        <p:txBody>
          <a:bodyPr/>
          <a:lstStyle/>
          <a:p>
            <a:fld id="{350D23F9-91F2-4012-B5C4-3B4719FB4B77}" type="slidenum">
              <a:rPr lang="sk-SK" smtClean="0"/>
              <a:pPr/>
              <a:t>14</a:t>
            </a:fld>
            <a:endParaRPr lang="sk-SK" dirty="0"/>
          </a:p>
        </p:txBody>
      </p:sp>
    </p:spTree>
    <p:extLst>
      <p:ext uri="{BB962C8B-B14F-4D97-AF65-F5344CB8AC3E}">
        <p14:creationId xmlns:p14="http://schemas.microsoft.com/office/powerpoint/2010/main" val="210747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Hlavné zmeny v novom zákone</a:t>
            </a:r>
          </a:p>
        </p:txBody>
      </p:sp>
      <p:sp>
        <p:nvSpPr>
          <p:cNvPr id="3" name="Zástupný symbol obsahu 2"/>
          <p:cNvSpPr>
            <a:spLocks noGrp="1"/>
          </p:cNvSpPr>
          <p:nvPr>
            <p:ph idx="1"/>
          </p:nvPr>
        </p:nvSpPr>
        <p:spPr>
          <a:xfrm>
            <a:off x="467544" y="1196752"/>
            <a:ext cx="8229600" cy="5184576"/>
          </a:xfrm>
        </p:spPr>
        <p:txBody>
          <a:bodyPr>
            <a:normAutofit/>
          </a:bodyPr>
          <a:lstStyle/>
          <a:p>
            <a:pPr>
              <a:lnSpc>
                <a:spcPct val="160000"/>
              </a:lnSpc>
              <a:spcBef>
                <a:spcPts val="0"/>
              </a:spcBef>
              <a:buNone/>
            </a:pPr>
            <a:r>
              <a:rPr lang="sk-SK" sz="1800" b="1" dirty="0">
                <a:solidFill>
                  <a:srgbClr val="0000CC"/>
                </a:solidFill>
                <a:latin typeface="Tahoma" pitchFamily="34" charset="0"/>
                <a:ea typeface="Tahoma" pitchFamily="34" charset="0"/>
                <a:cs typeface="Tahoma" pitchFamily="34" charset="0"/>
              </a:rPr>
              <a:t>Vzťah prevádzkovateľa a sprostredkovateľa</a:t>
            </a:r>
          </a:p>
          <a:p>
            <a:pPr>
              <a:lnSpc>
                <a:spcPct val="160000"/>
              </a:lnSpc>
              <a:spcBef>
                <a:spcPts val="0"/>
              </a:spcBef>
              <a:buNone/>
            </a:pPr>
            <a:endParaRPr lang="sk-SK" sz="2000" b="1" u="sng" dirty="0">
              <a:solidFill>
                <a:srgbClr val="0000CC"/>
              </a:solidFill>
              <a:latin typeface="Tahoma" pitchFamily="34" charset="0"/>
              <a:ea typeface="Tahoma" pitchFamily="34" charset="0"/>
              <a:cs typeface="Tahoma" pitchFamily="34" charset="0"/>
            </a:endParaRPr>
          </a:p>
          <a:p>
            <a:pPr marL="903288" indent="-54768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Nové náležitosti vzájomnej dohody, zmluvy, plnej moci ...</a:t>
            </a:r>
          </a:p>
          <a:p>
            <a:pPr marL="903288" indent="-547688">
              <a:spcBef>
                <a:spcPts val="0"/>
              </a:spcBef>
              <a:buNone/>
            </a:pPr>
            <a:endParaRPr lang="sk-SK" sz="2000" dirty="0">
              <a:latin typeface="Tahoma" pitchFamily="34" charset="0"/>
              <a:ea typeface="Tahoma" pitchFamily="34" charset="0"/>
              <a:cs typeface="Tahoma" pitchFamily="34" charset="0"/>
            </a:endParaRPr>
          </a:p>
          <a:p>
            <a:pPr marL="903288" indent="-54768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Sprostredkovateľ plní svoje úlohy podľa pokynov prevádzkovateľa a zákona</a:t>
            </a:r>
          </a:p>
          <a:p>
            <a:pPr marL="903288" indent="-547688">
              <a:spcBef>
                <a:spcPts val="0"/>
              </a:spcBef>
              <a:buNone/>
            </a:pPr>
            <a:endParaRPr lang="sk-SK" sz="2000" dirty="0">
              <a:latin typeface="Tahoma" pitchFamily="34" charset="0"/>
              <a:ea typeface="Tahoma" pitchFamily="34" charset="0"/>
              <a:cs typeface="Tahoma" pitchFamily="34" charset="0"/>
            </a:endParaRPr>
          </a:p>
          <a:p>
            <a:pPr marL="903288" indent="-54768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Zodpovednosť sprostredkovateľa pri nedodržiavaní pokynov</a:t>
            </a:r>
          </a:p>
          <a:p>
            <a:pPr marL="903288" indent="-547688">
              <a:spcBef>
                <a:spcPts val="0"/>
              </a:spcBef>
              <a:buNone/>
            </a:pPr>
            <a:endParaRPr lang="sk-SK" sz="2000" dirty="0">
              <a:latin typeface="Tahoma" pitchFamily="34" charset="0"/>
              <a:ea typeface="Tahoma" pitchFamily="34" charset="0"/>
              <a:cs typeface="Tahoma" pitchFamily="34" charset="0"/>
            </a:endParaRPr>
          </a:p>
          <a:p>
            <a:pPr marL="903288" indent="-54768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Vrátenie, prípadne likvidácia aktív v prípade ukončenia spolupráce</a:t>
            </a:r>
          </a:p>
          <a:p>
            <a:pPr marL="903288" indent="-547688">
              <a:spcBef>
                <a:spcPts val="0"/>
              </a:spcBef>
              <a:buNone/>
            </a:pPr>
            <a:endParaRPr lang="sk-SK" sz="2000" dirty="0">
              <a:latin typeface="Tahoma" pitchFamily="34" charset="0"/>
              <a:ea typeface="Tahoma" pitchFamily="34" charset="0"/>
              <a:cs typeface="Tahoma" pitchFamily="34" charset="0"/>
            </a:endParaRPr>
          </a:p>
          <a:p>
            <a:pPr marL="903288" indent="-54768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Ruší sa povinnosť sprostredkovateľa oznamovať dotknutým osobám, že spracúva ich osobné údaje (§ 8)</a:t>
            </a:r>
            <a:endParaRPr lang="sk-SK" sz="2000" dirty="0"/>
          </a:p>
        </p:txBody>
      </p:sp>
      <p:sp>
        <p:nvSpPr>
          <p:cNvPr id="5" name="Zástupný objekt pre číslo snímky 4">
            <a:extLst>
              <a:ext uri="{FF2B5EF4-FFF2-40B4-BE49-F238E27FC236}">
                <a16:creationId xmlns:a16="http://schemas.microsoft.com/office/drawing/2014/main" id="{BF1835FC-EF0C-41C6-8C2F-2B1C0E57264B}"/>
              </a:ext>
            </a:extLst>
          </p:cNvPr>
          <p:cNvSpPr>
            <a:spLocks noGrp="1"/>
          </p:cNvSpPr>
          <p:nvPr>
            <p:ph type="sldNum" sz="quarter" idx="12"/>
          </p:nvPr>
        </p:nvSpPr>
        <p:spPr/>
        <p:txBody>
          <a:bodyPr/>
          <a:lstStyle/>
          <a:p>
            <a:fld id="{350D23F9-91F2-4012-B5C4-3B4719FB4B77}" type="slidenum">
              <a:rPr lang="sk-SK" smtClean="0"/>
              <a:pPr/>
              <a:t>15</a:t>
            </a:fld>
            <a:endParaRPr lang="sk-SK" dirty="0"/>
          </a:p>
        </p:txBody>
      </p:sp>
    </p:spTree>
    <p:extLst>
      <p:ext uri="{BB962C8B-B14F-4D97-AF65-F5344CB8AC3E}">
        <p14:creationId xmlns:p14="http://schemas.microsoft.com/office/powerpoint/2010/main" val="4057049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00607"/>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Hlavné zmeny v novom zákone</a:t>
            </a:r>
          </a:p>
        </p:txBody>
      </p:sp>
      <p:sp>
        <p:nvSpPr>
          <p:cNvPr id="3" name="Zástupný symbol obsahu 2"/>
          <p:cNvSpPr>
            <a:spLocks noGrp="1"/>
          </p:cNvSpPr>
          <p:nvPr>
            <p:ph idx="1"/>
          </p:nvPr>
        </p:nvSpPr>
        <p:spPr>
          <a:xfrm>
            <a:off x="467544" y="1124744"/>
            <a:ext cx="8229600" cy="4958011"/>
          </a:xfrm>
        </p:spPr>
        <p:txBody>
          <a:bodyPr>
            <a:normAutofit/>
          </a:bodyPr>
          <a:lstStyle/>
          <a:p>
            <a:pPr>
              <a:spcBef>
                <a:spcPts val="0"/>
              </a:spcBef>
              <a:buNone/>
            </a:pPr>
            <a:r>
              <a:rPr lang="sk-SK" sz="1800" b="1" dirty="0">
                <a:solidFill>
                  <a:srgbClr val="0000CC"/>
                </a:solidFill>
                <a:latin typeface="Tahoma" pitchFamily="34" charset="0"/>
                <a:ea typeface="Tahoma" pitchFamily="34" charset="0"/>
                <a:cs typeface="Tahoma" pitchFamily="34" charset="0"/>
              </a:rPr>
              <a:t>Povinnosť ustanoviť zodpovednú osobu</a:t>
            </a:r>
          </a:p>
          <a:p>
            <a:pPr>
              <a:spcBef>
                <a:spcPts val="0"/>
              </a:spcBef>
              <a:buNone/>
            </a:pPr>
            <a:endParaRPr lang="sk-SK" sz="2000" dirty="0">
              <a:latin typeface="Tahoma" pitchFamily="34" charset="0"/>
              <a:ea typeface="Tahoma" pitchFamily="34" charset="0"/>
              <a:cs typeface="Tahoma" pitchFamily="34" charset="0"/>
            </a:endParaRPr>
          </a:p>
          <a:p>
            <a:pPr>
              <a:spcBef>
                <a:spcPts val="0"/>
              </a:spcBef>
              <a:buNone/>
            </a:pPr>
            <a:endParaRPr lang="sk-SK" sz="2000" b="1" dirty="0">
              <a:latin typeface="Tahoma" pitchFamily="34" charset="0"/>
              <a:ea typeface="Tahoma" pitchFamily="34" charset="0"/>
              <a:cs typeface="Tahoma" pitchFamily="34" charset="0"/>
            </a:endParaRPr>
          </a:p>
          <a:p>
            <a:pPr>
              <a:spcBef>
                <a:spcPts val="0"/>
              </a:spcBef>
              <a:buNone/>
            </a:pPr>
            <a:r>
              <a:rPr lang="sk-SK" sz="1800" b="1" dirty="0">
                <a:latin typeface="Tahoma" pitchFamily="34" charset="0"/>
                <a:ea typeface="Tahoma" pitchFamily="34" charset="0"/>
                <a:cs typeface="Tahoma" pitchFamily="34" charset="0"/>
              </a:rPr>
              <a:t>Prevádzkovateľ a sprostredkovateľ:</a:t>
            </a:r>
          </a:p>
          <a:p>
            <a:pPr>
              <a:spcBef>
                <a:spcPts val="0"/>
              </a:spcBef>
              <a:buNone/>
            </a:pPr>
            <a:endParaRPr lang="sk-SK" sz="2000" dirty="0">
              <a:latin typeface="Tahoma" pitchFamily="34" charset="0"/>
              <a:ea typeface="Tahoma" pitchFamily="34" charset="0"/>
              <a:cs typeface="Tahoma" pitchFamily="34" charset="0"/>
            </a:endParaRPr>
          </a:p>
          <a:p>
            <a:pPr marL="1430338" indent="-715963">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Orgán verejnej moci, verejnoprávny subjekt</a:t>
            </a:r>
          </a:p>
          <a:p>
            <a:pPr marL="714375" indent="0">
              <a:spcBef>
                <a:spcPts val="0"/>
              </a:spcBef>
              <a:buNone/>
            </a:pPr>
            <a:endParaRPr lang="sk-SK" sz="2000" dirty="0">
              <a:latin typeface="Tahoma" pitchFamily="34" charset="0"/>
              <a:ea typeface="Tahoma" pitchFamily="34" charset="0"/>
              <a:cs typeface="Tahoma" pitchFamily="34" charset="0"/>
            </a:endParaRPr>
          </a:p>
          <a:p>
            <a:pPr marL="1430338" indent="-715963">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Spracovateľské operácie vo veľkom rozsahu</a:t>
            </a:r>
          </a:p>
          <a:p>
            <a:pPr marL="714375" indent="0">
              <a:spcBef>
                <a:spcPts val="0"/>
              </a:spcBef>
              <a:buNone/>
            </a:pPr>
            <a:endParaRPr lang="sk-SK" sz="2000" dirty="0">
              <a:latin typeface="Tahoma" pitchFamily="34" charset="0"/>
              <a:ea typeface="Tahoma" pitchFamily="34" charset="0"/>
              <a:cs typeface="Tahoma" pitchFamily="34" charset="0"/>
            </a:endParaRPr>
          </a:p>
          <a:p>
            <a:pPr marL="1430338" indent="-715963">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Spracúvanie osobitných kategórií vo veľkom rozsahu</a:t>
            </a:r>
          </a:p>
          <a:p>
            <a:pPr marL="714375" indent="0">
              <a:spcBef>
                <a:spcPts val="0"/>
              </a:spcBef>
              <a:buNone/>
            </a:pPr>
            <a:endParaRPr lang="sk-SK" sz="2000" dirty="0">
              <a:latin typeface="Tahoma" pitchFamily="34" charset="0"/>
              <a:ea typeface="Tahoma" pitchFamily="34" charset="0"/>
              <a:cs typeface="Tahoma" pitchFamily="34" charset="0"/>
            </a:endParaRPr>
          </a:p>
          <a:p>
            <a:pPr marL="1430338" indent="-715963">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Spracúvanie osobných údajov týkajúcich sa uznania viny za trestné činy</a:t>
            </a:r>
          </a:p>
          <a:p>
            <a:pPr marL="0" indent="0">
              <a:buNone/>
            </a:pPr>
            <a:endParaRPr lang="sk-SK" dirty="0"/>
          </a:p>
        </p:txBody>
      </p:sp>
      <p:sp>
        <p:nvSpPr>
          <p:cNvPr id="5" name="Zástupný objekt pre číslo snímky 4">
            <a:extLst>
              <a:ext uri="{FF2B5EF4-FFF2-40B4-BE49-F238E27FC236}">
                <a16:creationId xmlns:a16="http://schemas.microsoft.com/office/drawing/2014/main" id="{20670631-DC6B-4D12-9D5B-FD20B383F136}"/>
              </a:ext>
            </a:extLst>
          </p:cNvPr>
          <p:cNvSpPr>
            <a:spLocks noGrp="1"/>
          </p:cNvSpPr>
          <p:nvPr>
            <p:ph type="sldNum" sz="quarter" idx="12"/>
          </p:nvPr>
        </p:nvSpPr>
        <p:spPr/>
        <p:txBody>
          <a:bodyPr/>
          <a:lstStyle/>
          <a:p>
            <a:fld id="{350D23F9-91F2-4012-B5C4-3B4719FB4B77}" type="slidenum">
              <a:rPr lang="sk-SK" smtClean="0"/>
              <a:pPr/>
              <a:t>16</a:t>
            </a:fld>
            <a:endParaRPr lang="sk-SK" dirty="0"/>
          </a:p>
        </p:txBody>
      </p:sp>
    </p:spTree>
    <p:extLst>
      <p:ext uri="{BB962C8B-B14F-4D97-AF65-F5344CB8AC3E}">
        <p14:creationId xmlns:p14="http://schemas.microsoft.com/office/powerpoint/2010/main" val="302273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Zodpovedná osoba</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96752"/>
            <a:ext cx="8229600" cy="5256584"/>
          </a:xfrm>
        </p:spPr>
        <p:txBody>
          <a:bodyPr>
            <a:noAutofit/>
          </a:bodyPr>
          <a:lstStyle/>
          <a:p>
            <a:pPr marL="0" indent="0">
              <a:buNone/>
            </a:pPr>
            <a:r>
              <a:rPr lang="sk-SK" sz="1800" b="1" dirty="0">
                <a:solidFill>
                  <a:srgbClr val="0000CC"/>
                </a:solidFill>
                <a:latin typeface="Tahoma" panose="020B0604030504040204" pitchFamily="34" charset="0"/>
                <a:ea typeface="Tahoma" panose="020B0604030504040204" pitchFamily="34" charset="0"/>
                <a:cs typeface="Tahoma" panose="020B0604030504040204" pitchFamily="34" charset="0"/>
              </a:rPr>
              <a:t>Orgány verejnej správy, ktorým vznikne povinnosť ustanoviť zodpovednú osobu sú napríklad:</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ústredný orgán štátnej správy (ministerstvá, zákonom určené štátne úrady s celoslovenskou pôsobnosťou)</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iný štátny orgán s celoslovenskou pôsobnosťou, ktoré nemajú postavenie ústredného orgánu štátnej správy (napr. Úrad na ochranu osobných údajov SR, Verejný ochranca práv, Úrad splnomocnenca vlády pre rómske komunity, Dopravný úrad apod.)</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miestny orgán štátnej správy, resp. okresný úrad </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orgán územnej samosprávy (napr. obce, mestá, VÚC)</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policajný zbor a prokuratúra</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obecná polícia</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ozbrojené sily SR</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Zbor väzenskej a justičnej stráže SR</a:t>
            </a:r>
          </a:p>
          <a:p>
            <a:pPr marL="0" lvl="0" indent="0">
              <a:buNone/>
            </a:pPr>
            <a:endParaRPr lang="sk-SK"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727496D6-1CAE-4E9B-8E3C-1E34322D7122}"/>
              </a:ext>
            </a:extLst>
          </p:cNvPr>
          <p:cNvSpPr>
            <a:spLocks noGrp="1"/>
          </p:cNvSpPr>
          <p:nvPr>
            <p:ph type="sldNum" sz="quarter" idx="12"/>
          </p:nvPr>
        </p:nvSpPr>
        <p:spPr/>
        <p:txBody>
          <a:bodyPr/>
          <a:lstStyle/>
          <a:p>
            <a:fld id="{350D23F9-91F2-4012-B5C4-3B4719FB4B77}" type="slidenum">
              <a:rPr lang="sk-SK" smtClean="0"/>
              <a:pPr/>
              <a:t>17</a:t>
            </a:fld>
            <a:endParaRPr lang="sk-SK" dirty="0"/>
          </a:p>
        </p:txBody>
      </p:sp>
    </p:spTree>
    <p:extLst>
      <p:ext uri="{BB962C8B-B14F-4D97-AF65-F5344CB8AC3E}">
        <p14:creationId xmlns:p14="http://schemas.microsoft.com/office/powerpoint/2010/main" val="131331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Zodpovedná osoba</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2200" dirty="0"/>
          </a:p>
        </p:txBody>
      </p:sp>
      <p:sp>
        <p:nvSpPr>
          <p:cNvPr id="3" name="Zástupný symbol obsahu 2"/>
          <p:cNvSpPr>
            <a:spLocks noGrp="1"/>
          </p:cNvSpPr>
          <p:nvPr>
            <p:ph idx="1"/>
          </p:nvPr>
        </p:nvSpPr>
        <p:spPr>
          <a:xfrm>
            <a:off x="611560" y="1196752"/>
            <a:ext cx="8229600" cy="5256584"/>
          </a:xfrm>
        </p:spPr>
        <p:txBody>
          <a:bodyPr>
            <a:noAutofit/>
          </a:bodyPr>
          <a:lstStyle/>
          <a:p>
            <a:pPr marL="0" indent="0">
              <a:buNone/>
            </a:pPr>
            <a:r>
              <a:rPr lang="sk-SK" sz="1800" b="1" dirty="0">
                <a:solidFill>
                  <a:srgbClr val="0000CC"/>
                </a:solidFill>
                <a:latin typeface="Tahoma" panose="020B0604030504040204" pitchFamily="34" charset="0"/>
                <a:ea typeface="Tahoma" panose="020B0604030504040204" pitchFamily="34" charset="0"/>
                <a:cs typeface="Tahoma" panose="020B0604030504040204" pitchFamily="34" charset="0"/>
              </a:rPr>
              <a:t>Orgány verejnej správy napríklad:</a:t>
            </a:r>
          </a:p>
          <a:p>
            <a:pPr marL="0" lvl="0" indent="0">
              <a:buNone/>
            </a:pPr>
            <a:endParaRPr lang="sk-SK" sz="1800" dirty="0">
              <a:latin typeface="Tahoma" panose="020B0604030504040204" pitchFamily="34" charset="0"/>
              <a:ea typeface="Tahoma" panose="020B0604030504040204" pitchFamily="34" charset="0"/>
              <a:cs typeface="Tahoma" panose="020B0604030504040204" pitchFamily="34" charset="0"/>
            </a:endParaRP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kancelária prezidenta, Úrad vlády SR, Národná rada SR</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súd pri vedení inej agendy ako je výkon súdnej právomoci (napr. okresné súdy v sídle kraja vykonávajúce správu obchodného registra)</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verejnoprávne korporácie (napr. RTVS)</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verejnoprávne inštitúcie (Sociálna poisťovňa, školy, apod.)</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Zdravotné poisťovne a určitým poskytovateľom zdravotnej starostlivosti</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Štátny fond (napr. Štátny fond rozvoja bývania)</a:t>
            </a:r>
          </a:p>
          <a:p>
            <a:pPr lvl="0">
              <a:spcBef>
                <a:spcPts val="1200"/>
              </a:spcBef>
              <a:buFont typeface="Wingdings" panose="05000000000000000000" pitchFamily="2" charset="2"/>
              <a:buChar char="ü"/>
            </a:pPr>
            <a:r>
              <a:rPr lang="sk-SK" sz="1800" dirty="0">
                <a:latin typeface="Tahoma" panose="020B0604030504040204" pitchFamily="34" charset="0"/>
                <a:ea typeface="Tahoma" panose="020B0604030504040204" pitchFamily="34" charset="0"/>
                <a:cs typeface="Tahoma" panose="020B0604030504040204" pitchFamily="34" charset="0"/>
              </a:rPr>
              <a:t>Špecifické orgány zriadené osobitným zákonom, ak vykonávajú autonómne verejnú moc podľa príslušných zákonov (napr. Rada pre vysielanie a retransmisiu, Organizácie kolektívnej správy autorských práv apod.).</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51B5C166-434D-4203-8B0E-D8F6CE47BBC3}"/>
              </a:ext>
            </a:extLst>
          </p:cNvPr>
          <p:cNvSpPr>
            <a:spLocks noGrp="1"/>
          </p:cNvSpPr>
          <p:nvPr>
            <p:ph type="sldNum" sz="quarter" idx="12"/>
          </p:nvPr>
        </p:nvSpPr>
        <p:spPr/>
        <p:txBody>
          <a:bodyPr/>
          <a:lstStyle/>
          <a:p>
            <a:fld id="{350D23F9-91F2-4012-B5C4-3B4719FB4B77}" type="slidenum">
              <a:rPr lang="sk-SK" smtClean="0"/>
              <a:pPr/>
              <a:t>18</a:t>
            </a:fld>
            <a:endParaRPr lang="sk-SK" dirty="0"/>
          </a:p>
        </p:txBody>
      </p:sp>
    </p:spTree>
    <p:extLst>
      <p:ext uri="{BB962C8B-B14F-4D97-AF65-F5344CB8AC3E}">
        <p14:creationId xmlns:p14="http://schemas.microsoft.com/office/powerpoint/2010/main" val="140185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Zodpovedná osoba</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24744"/>
            <a:ext cx="8229600" cy="5328592"/>
          </a:xfrm>
        </p:spPr>
        <p:txBody>
          <a:bodyPr>
            <a:noAutofit/>
          </a:bodyPr>
          <a:lstStyle/>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Povinnosť ustanoviť zodpovednú osobu </a:t>
            </a:r>
            <a:r>
              <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rPr>
              <a:t>nevznikne:</a:t>
            </a:r>
          </a:p>
          <a:p>
            <a:pPr marL="0" lvl="0" indent="0">
              <a:buNone/>
            </a:pPr>
            <a:endParaRPr lang="sk-SK" sz="1800" dirty="0">
              <a:latin typeface="Tahoma" panose="020B0604030504040204" pitchFamily="34" charset="0"/>
              <a:ea typeface="Tahoma" panose="020B0604030504040204" pitchFamily="34" charset="0"/>
              <a:cs typeface="Tahoma" panose="020B0604030504040204" pitchFamily="34" charset="0"/>
            </a:endParaRPr>
          </a:p>
          <a:p>
            <a:pPr marL="809625" lvl="0" indent="-446088">
              <a:spcBef>
                <a:spcPts val="1200"/>
              </a:spcBef>
              <a:buFont typeface="Wingdings" panose="05000000000000000000" pitchFamily="2" charset="2"/>
              <a:buChar char="v"/>
            </a:pPr>
            <a:r>
              <a:rPr lang="sk-SK" sz="1800" dirty="0">
                <a:latin typeface="Tahoma" panose="020B0604030504040204" pitchFamily="34" charset="0"/>
                <a:ea typeface="Tahoma" panose="020B0604030504040204" pitchFamily="34" charset="0"/>
                <a:cs typeface="Tahoma" panose="020B0604030504040204" pitchFamily="34" charset="0"/>
              </a:rPr>
              <a:t>všeobecným súdom a Ústavnému súd SR pri výkone ich súdnej právomoci</a:t>
            </a:r>
          </a:p>
          <a:p>
            <a:pPr marL="809625" lvl="0" indent="-446088">
              <a:spcBef>
                <a:spcPts val="1200"/>
              </a:spcBef>
              <a:buFont typeface="Wingdings" panose="05000000000000000000" pitchFamily="2" charset="2"/>
              <a:buChar char="v"/>
            </a:pPr>
            <a:r>
              <a:rPr lang="sk-SK" sz="1800" dirty="0">
                <a:latin typeface="Tahoma" panose="020B0604030504040204" pitchFamily="34" charset="0"/>
                <a:ea typeface="Tahoma" panose="020B0604030504040204" pitchFamily="34" charset="0"/>
                <a:cs typeface="Tahoma" panose="020B0604030504040204" pitchFamily="34" charset="0"/>
              </a:rPr>
              <a:t>príspevkovým a rozpočtovým organizáciám, ktoré spravujú majetok orgánov verejnej moci, ale nerozhodujú autonómne o právach a právom chránených záujmoch ľudí alebo firiem na základe osobitných zákonov (napr. Slovenská správa ciest apod.)</a:t>
            </a:r>
          </a:p>
          <a:p>
            <a:pPr marL="809625" lvl="0" indent="-446088">
              <a:spcBef>
                <a:spcPts val="1200"/>
              </a:spcBef>
              <a:buFont typeface="Wingdings" panose="05000000000000000000" pitchFamily="2" charset="2"/>
              <a:buChar char="v"/>
            </a:pPr>
            <a:r>
              <a:rPr lang="sk-SK" sz="1800" dirty="0">
                <a:latin typeface="Tahoma" panose="020B0604030504040204" pitchFamily="34" charset="0"/>
                <a:ea typeface="Tahoma" panose="020B0604030504040204" pitchFamily="34" charset="0"/>
                <a:cs typeface="Tahoma" panose="020B0604030504040204" pitchFamily="34" charset="0"/>
              </a:rPr>
              <a:t>štátnym alebo obecným podnikom (napr. Lesy Slovenskej republiky)</a:t>
            </a:r>
          </a:p>
          <a:p>
            <a:pPr marL="809625" lvl="0" indent="-446088">
              <a:spcBef>
                <a:spcPts val="1200"/>
              </a:spcBef>
              <a:buFont typeface="Wingdings" panose="05000000000000000000" pitchFamily="2" charset="2"/>
              <a:buChar char="v"/>
            </a:pPr>
            <a:r>
              <a:rPr lang="sk-SK" sz="1800" dirty="0">
                <a:latin typeface="Tahoma" panose="020B0604030504040204" pitchFamily="34" charset="0"/>
                <a:ea typeface="Tahoma" panose="020B0604030504040204" pitchFamily="34" charset="0"/>
                <a:cs typeface="Tahoma" panose="020B0604030504040204" pitchFamily="34" charset="0"/>
              </a:rPr>
              <a:t>obchodným spoločnostiam so štátnou alebo obecnou majetkovou účasťou (napr. Jadrová a vyraďovacia spoločnosť, a.s., TIPOS, národná lotériová spoločnosť, a.s.)</a:t>
            </a:r>
          </a:p>
          <a:p>
            <a:pPr marL="809625" lvl="0" indent="-446088">
              <a:spcBef>
                <a:spcPts val="1200"/>
              </a:spcBef>
              <a:buFont typeface="Wingdings" panose="05000000000000000000" pitchFamily="2" charset="2"/>
              <a:buChar char="v"/>
            </a:pPr>
            <a:r>
              <a:rPr lang="sk-SK" sz="1800" dirty="0">
                <a:latin typeface="Tahoma" panose="020B0604030504040204" pitchFamily="34" charset="0"/>
                <a:ea typeface="Tahoma" panose="020B0604030504040204" pitchFamily="34" charset="0"/>
                <a:cs typeface="Tahoma" panose="020B0604030504040204" pitchFamily="34" charset="0"/>
              </a:rPr>
              <a:t>pozemkovým spoločenstvám, urbárom </a:t>
            </a:r>
            <a:r>
              <a:rPr lang="sk-SK" sz="1800" dirty="0" err="1">
                <a:latin typeface="Tahoma" panose="020B0604030504040204" pitchFamily="34" charset="0"/>
                <a:ea typeface="Tahoma" panose="020B0604030504040204" pitchFamily="34" charset="0"/>
                <a:cs typeface="Tahoma" panose="020B0604030504040204" pitchFamily="34" charset="0"/>
              </a:rPr>
              <a:t>akomposesorátom</a:t>
            </a:r>
            <a:r>
              <a:rPr lang="sk-SK" sz="1800"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sk-SK" sz="1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000" dirty="0">
                <a:solidFill>
                  <a:srgbClr val="0000CC"/>
                </a:solidFill>
                <a:latin typeface="Tahoma" panose="020B0604030504040204" pitchFamily="34" charset="0"/>
                <a:ea typeface="Tahoma" panose="020B0604030504040204" pitchFamily="34" charset="0"/>
                <a:cs typeface="Tahoma" panose="020B0604030504040204" pitchFamily="34" charset="0"/>
              </a:rPr>
              <a:t>Zdroj: </a:t>
            </a:r>
            <a:r>
              <a:rPr lang="sk-SK" sz="1000" dirty="0">
                <a:solidFill>
                  <a:srgbClr val="0000CC"/>
                </a:solidFill>
                <a:latin typeface="Tahoma" panose="020B0604030504040204" pitchFamily="34" charset="0"/>
                <a:ea typeface="Tahoma" panose="020B0604030504040204" pitchFamily="34" charset="0"/>
                <a:cs typeface="Tahoma" panose="020B0604030504040204" pitchFamily="34" charset="0"/>
                <a:hlinkClick r:id="rId2"/>
              </a:rPr>
              <a:t>https://www.pravnenoviny.sk/budete-musiet-mat-vo-firme-specialistu-na-ochranu-osobnych-udajov</a:t>
            </a:r>
            <a:r>
              <a:rPr lang="sk-SK" sz="1000" dirty="0">
                <a:solidFill>
                  <a:srgbClr val="0000CC"/>
                </a:solidFill>
                <a:latin typeface="Tahoma" panose="020B0604030504040204" pitchFamily="34" charset="0"/>
                <a:ea typeface="Tahoma" panose="020B0604030504040204" pitchFamily="34" charset="0"/>
                <a:cs typeface="Tahoma" panose="020B0604030504040204" pitchFamily="34" charset="0"/>
              </a:rPr>
              <a:t>, Pán Ondrej </a:t>
            </a:r>
            <a:r>
              <a:rPr lang="sk-SK" sz="1000" dirty="0" err="1">
                <a:solidFill>
                  <a:srgbClr val="0000CC"/>
                </a:solidFill>
                <a:latin typeface="Tahoma" panose="020B0604030504040204" pitchFamily="34" charset="0"/>
                <a:ea typeface="Tahoma" panose="020B0604030504040204" pitchFamily="34" charset="0"/>
                <a:cs typeface="Tahoma" panose="020B0604030504040204" pitchFamily="34" charset="0"/>
              </a:rPr>
              <a:t>Zimen</a:t>
            </a:r>
            <a:endParaRPr lang="sk-SK" sz="10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CD829A65-684F-4111-9961-B4F258ADE6B1}"/>
              </a:ext>
            </a:extLst>
          </p:cNvPr>
          <p:cNvSpPr>
            <a:spLocks noGrp="1"/>
          </p:cNvSpPr>
          <p:nvPr>
            <p:ph type="sldNum" sz="quarter" idx="12"/>
          </p:nvPr>
        </p:nvSpPr>
        <p:spPr/>
        <p:txBody>
          <a:bodyPr/>
          <a:lstStyle/>
          <a:p>
            <a:fld id="{350D23F9-91F2-4012-B5C4-3B4719FB4B77}" type="slidenum">
              <a:rPr lang="sk-SK" smtClean="0"/>
              <a:pPr/>
              <a:t>19</a:t>
            </a:fld>
            <a:endParaRPr lang="sk-SK" dirty="0"/>
          </a:p>
        </p:txBody>
      </p:sp>
    </p:spTree>
    <p:extLst>
      <p:ext uri="{BB962C8B-B14F-4D97-AF65-F5344CB8AC3E}">
        <p14:creationId xmlns:p14="http://schemas.microsoft.com/office/powerpoint/2010/main" val="3104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16F667-E138-4894-A1BC-D4496A483E71}"/>
              </a:ext>
            </a:extLst>
          </p:cNvPr>
          <p:cNvSpPr>
            <a:spLocks noGrp="1"/>
          </p:cNvSpPr>
          <p:nvPr>
            <p:ph type="title"/>
          </p:nvPr>
        </p:nvSpPr>
        <p:spPr>
          <a:xfrm>
            <a:off x="457200" y="274638"/>
            <a:ext cx="8229600" cy="1066130"/>
          </a:xfrm>
        </p:spPr>
        <p:txBody>
          <a:bodyPr>
            <a:normAutofit fontScale="90000"/>
          </a:bodyPr>
          <a:lstStyle/>
          <a:p>
            <a:r>
              <a:rPr lang="sk-SK" sz="2400" spc="400" dirty="0">
                <a:latin typeface="Tahoma" panose="020B0604030504040204" pitchFamily="34" charset="0"/>
                <a:ea typeface="Tahoma" panose="020B0604030504040204" pitchFamily="34" charset="0"/>
                <a:cs typeface="Tahoma" panose="020B0604030504040204" pitchFamily="34" charset="0"/>
              </a:rPr>
              <a:t>Vyhľadávanie zákonov</a:t>
            </a:r>
            <a:br>
              <a:rPr lang="sk-SK" sz="2400" dirty="0">
                <a:latin typeface="Tahoma" panose="020B0604030504040204" pitchFamily="34" charset="0"/>
                <a:ea typeface="Tahoma" panose="020B0604030504040204" pitchFamily="34" charset="0"/>
                <a:cs typeface="Tahoma" panose="020B0604030504040204" pitchFamily="34" charset="0"/>
              </a:rPr>
            </a:br>
            <a:br>
              <a:rPr lang="sk-SK" sz="2400" dirty="0">
                <a:latin typeface="Tahoma" panose="020B0604030504040204" pitchFamily="34" charset="0"/>
                <a:ea typeface="Tahoma" panose="020B0604030504040204" pitchFamily="34" charset="0"/>
                <a:cs typeface="Tahoma" panose="020B0604030504040204" pitchFamily="34" charset="0"/>
              </a:rPr>
            </a:br>
            <a:r>
              <a:rPr lang="sk-SK" sz="1600" dirty="0">
                <a:latin typeface="Tahoma" panose="020B0604030504040204" pitchFamily="34" charset="0"/>
                <a:ea typeface="Tahoma" panose="020B0604030504040204" pitchFamily="34" charset="0"/>
                <a:cs typeface="Tahoma" panose="020B0604030504040204" pitchFamily="34" charset="0"/>
                <a:hlinkClick r:id="rId2"/>
              </a:rPr>
              <a:t>SLOV-LEX</a:t>
            </a:r>
            <a:endParaRPr lang="sk-SK" sz="1600" dirty="0">
              <a:latin typeface="Tahoma" panose="020B0604030504040204" pitchFamily="34" charset="0"/>
              <a:ea typeface="Tahoma" panose="020B0604030504040204" pitchFamily="34" charset="0"/>
              <a:cs typeface="Tahoma" panose="020B0604030504040204" pitchFamily="34" charset="0"/>
            </a:endParaRPr>
          </a:p>
        </p:txBody>
      </p:sp>
      <p:pic>
        <p:nvPicPr>
          <p:cNvPr id="4" name="Zástupný objekt pre obsah 5">
            <a:extLst>
              <a:ext uri="{FF2B5EF4-FFF2-40B4-BE49-F238E27FC236}">
                <a16:creationId xmlns:a16="http://schemas.microsoft.com/office/drawing/2014/main" id="{92831AA4-16EB-4F89-A915-7B21491642EB}"/>
              </a:ext>
            </a:extLst>
          </p:cNvPr>
          <p:cNvPicPr>
            <a:picLocks noGrp="1"/>
          </p:cNvPicPr>
          <p:nvPr>
            <p:ph idx="1"/>
          </p:nvPr>
        </p:nvPicPr>
        <p:blipFill rotWithShape="1">
          <a:blip r:embed="rId3"/>
          <a:srcRect l="1" t="11464" r="1290" b="4175"/>
          <a:stretch/>
        </p:blipFill>
        <p:spPr bwMode="auto">
          <a:xfrm>
            <a:off x="457200" y="1885045"/>
            <a:ext cx="8229600" cy="3956272"/>
          </a:xfrm>
          <a:prstGeom prst="rect">
            <a:avLst/>
          </a:prstGeom>
          <a:ln>
            <a:noFill/>
          </a:ln>
          <a:extLst>
            <a:ext uri="{53640926-AAD7-44D8-BBD7-CCE9431645EC}">
              <a14:shadowObscured xmlns:a14="http://schemas.microsoft.com/office/drawing/2010/main"/>
            </a:ext>
          </a:extLst>
        </p:spPr>
      </p:pic>
      <p:pic>
        <p:nvPicPr>
          <p:cNvPr id="5" name="Zástupný objekt pre obsah 5">
            <a:extLst>
              <a:ext uri="{FF2B5EF4-FFF2-40B4-BE49-F238E27FC236}">
                <a16:creationId xmlns:a16="http://schemas.microsoft.com/office/drawing/2014/main" id="{60B72502-F5D9-43B7-BD86-7EA44BE6E097}"/>
              </a:ext>
            </a:extLst>
          </p:cNvPr>
          <p:cNvPicPr>
            <a:picLocks/>
          </p:cNvPicPr>
          <p:nvPr/>
        </p:nvPicPr>
        <p:blipFill rotWithShape="1">
          <a:blip r:embed="rId3"/>
          <a:srcRect l="1" t="11464" r="1290" b="4175"/>
          <a:stretch/>
        </p:blipFill>
        <p:spPr bwMode="auto">
          <a:xfrm>
            <a:off x="457200" y="1916832"/>
            <a:ext cx="8229600" cy="3956272"/>
          </a:xfrm>
          <a:prstGeom prst="rect">
            <a:avLst/>
          </a:prstGeom>
          <a:ln>
            <a:noFill/>
          </a:ln>
          <a:extLst>
            <a:ext uri="{53640926-AAD7-44D8-BBD7-CCE9431645EC}">
              <a14:shadowObscured xmlns:a14="http://schemas.microsoft.com/office/drawing/2010/main"/>
            </a:ext>
          </a:extLst>
        </p:spPr>
      </p:pic>
      <p:sp>
        <p:nvSpPr>
          <p:cNvPr id="6" name="Slnko 5">
            <a:extLst>
              <a:ext uri="{FF2B5EF4-FFF2-40B4-BE49-F238E27FC236}">
                <a16:creationId xmlns:a16="http://schemas.microsoft.com/office/drawing/2014/main" id="{65DE015E-88AC-4646-9378-3C9C09AFBEFA}"/>
              </a:ext>
            </a:extLst>
          </p:cNvPr>
          <p:cNvSpPr/>
          <p:nvPr/>
        </p:nvSpPr>
        <p:spPr>
          <a:xfrm>
            <a:off x="5940152" y="2924944"/>
            <a:ext cx="361950" cy="32385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k-SK"/>
          </a:p>
        </p:txBody>
      </p:sp>
      <p:sp>
        <p:nvSpPr>
          <p:cNvPr id="7" name="Zástupný objekt pre číslo snímky 6">
            <a:extLst>
              <a:ext uri="{FF2B5EF4-FFF2-40B4-BE49-F238E27FC236}">
                <a16:creationId xmlns:a16="http://schemas.microsoft.com/office/drawing/2014/main" id="{729DC03C-DDF7-4F87-9D95-84EF715A0E5F}"/>
              </a:ext>
            </a:extLst>
          </p:cNvPr>
          <p:cNvSpPr>
            <a:spLocks noGrp="1"/>
          </p:cNvSpPr>
          <p:nvPr>
            <p:ph type="sldNum" sz="quarter" idx="12"/>
          </p:nvPr>
        </p:nvSpPr>
        <p:spPr/>
        <p:txBody>
          <a:bodyPr/>
          <a:lstStyle/>
          <a:p>
            <a:fld id="{350D23F9-91F2-4012-B5C4-3B4719FB4B77}" type="slidenum">
              <a:rPr lang="sk-SK" smtClean="0"/>
              <a:pPr/>
              <a:t>2</a:t>
            </a:fld>
            <a:endParaRPr lang="sk-SK" dirty="0"/>
          </a:p>
        </p:txBody>
      </p:sp>
    </p:spTree>
    <p:extLst>
      <p:ext uri="{BB962C8B-B14F-4D97-AF65-F5344CB8AC3E}">
        <p14:creationId xmlns:p14="http://schemas.microsoft.com/office/powerpoint/2010/main" val="506272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Hlavné zmeny v novom zákone</a:t>
            </a:r>
          </a:p>
        </p:txBody>
      </p:sp>
      <p:sp>
        <p:nvSpPr>
          <p:cNvPr id="3" name="Zástupný symbol obsahu 2"/>
          <p:cNvSpPr>
            <a:spLocks noGrp="1"/>
          </p:cNvSpPr>
          <p:nvPr>
            <p:ph idx="1"/>
          </p:nvPr>
        </p:nvSpPr>
        <p:spPr>
          <a:xfrm>
            <a:off x="467544" y="1196752"/>
            <a:ext cx="8229600" cy="4886003"/>
          </a:xfrm>
        </p:spPr>
        <p:txBody>
          <a:bodyPr>
            <a:normAutofit/>
          </a:bodyPr>
          <a:lstStyle/>
          <a:p>
            <a:pPr>
              <a:spcBef>
                <a:spcPts val="0"/>
              </a:spcBef>
              <a:buNone/>
            </a:pPr>
            <a:r>
              <a:rPr lang="sk-SK" sz="1800" b="1" dirty="0">
                <a:solidFill>
                  <a:srgbClr val="0000CC"/>
                </a:solidFill>
                <a:latin typeface="Tahoma" pitchFamily="34" charset="0"/>
                <a:ea typeface="Tahoma" pitchFamily="34" charset="0"/>
                <a:cs typeface="Tahoma" pitchFamily="34" charset="0"/>
              </a:rPr>
              <a:t>Bezpečnosť spracúvania</a:t>
            </a:r>
          </a:p>
          <a:p>
            <a:pPr>
              <a:spcBef>
                <a:spcPts val="0"/>
              </a:spcBef>
              <a:buNone/>
            </a:pPr>
            <a:endParaRPr lang="sk-SK" sz="2000" b="1" u="sng" dirty="0">
              <a:solidFill>
                <a:srgbClr val="0000CC"/>
              </a:solidFill>
              <a:latin typeface="Tahoma" pitchFamily="34" charset="0"/>
              <a:ea typeface="Tahoma" pitchFamily="34" charset="0"/>
              <a:cs typeface="Tahoma" pitchFamily="34" charset="0"/>
            </a:endParaRPr>
          </a:p>
          <a:p>
            <a:pPr>
              <a:spcBef>
                <a:spcPts val="0"/>
              </a:spcBef>
              <a:buNone/>
            </a:pPr>
            <a:r>
              <a:rPr lang="sk-SK" sz="1800" b="1" dirty="0">
                <a:solidFill>
                  <a:srgbClr val="FF0000"/>
                </a:solidFill>
                <a:latin typeface="Tahoma" pitchFamily="34" charset="0"/>
                <a:ea typeface="Tahoma" pitchFamily="34" charset="0"/>
                <a:cs typeface="Tahoma" pitchFamily="34" charset="0"/>
              </a:rPr>
              <a:t>Ruší sa povinnosť vypracovať bezpečnostný projekt (§ 20)</a:t>
            </a:r>
          </a:p>
          <a:p>
            <a:pPr>
              <a:spcBef>
                <a:spcPts val="0"/>
              </a:spcBef>
              <a:buNone/>
            </a:pPr>
            <a:endParaRPr lang="sk-SK" sz="2000" b="1" u="sng" dirty="0">
              <a:latin typeface="Tahoma" pitchFamily="34" charset="0"/>
              <a:ea typeface="Tahoma" pitchFamily="34" charset="0"/>
              <a:cs typeface="Tahoma" pitchFamily="34" charset="0"/>
            </a:endParaRPr>
          </a:p>
          <a:p>
            <a:pPr>
              <a:spcBef>
                <a:spcPts val="0"/>
              </a:spcBef>
              <a:buNone/>
            </a:pPr>
            <a:r>
              <a:rPr lang="sk-SK" sz="1800" b="1" dirty="0">
                <a:latin typeface="Tahoma" pitchFamily="34" charset="0"/>
                <a:ea typeface="Tahoma" pitchFamily="34" charset="0"/>
                <a:cs typeface="Tahoma" pitchFamily="34" charset="0"/>
              </a:rPr>
              <a:t>Prevádzkovateľ a sprostredkovateľ:</a:t>
            </a:r>
          </a:p>
          <a:p>
            <a:pPr>
              <a:spcBef>
                <a:spcPts val="0"/>
              </a:spcBef>
              <a:buNone/>
            </a:pPr>
            <a:endParaRPr lang="sk-SK" sz="2000" b="1" dirty="0">
              <a:latin typeface="Tahoma" pitchFamily="34" charset="0"/>
              <a:ea typeface="Tahoma" pitchFamily="34" charset="0"/>
              <a:cs typeface="Tahoma" pitchFamily="34" charset="0"/>
            </a:endParaRPr>
          </a:p>
          <a:p>
            <a:pPr marL="1430338" indent="-715963">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Prijmú opatrenia s cieľom zaistiť primeranú bezpečnosť</a:t>
            </a:r>
          </a:p>
          <a:p>
            <a:pPr marL="714375" indent="0">
              <a:spcBef>
                <a:spcPts val="0"/>
              </a:spcBef>
              <a:buNone/>
            </a:pPr>
            <a:endParaRPr lang="sk-SK" sz="2000" dirty="0">
              <a:latin typeface="Tahoma" pitchFamily="34" charset="0"/>
              <a:ea typeface="Tahoma" pitchFamily="34" charset="0"/>
              <a:cs typeface="Tahoma" pitchFamily="34" charset="0"/>
            </a:endParaRPr>
          </a:p>
          <a:p>
            <a:pPr marL="1430338" indent="-715963">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Posúdia úroveň bezpečnosti</a:t>
            </a:r>
          </a:p>
          <a:p>
            <a:pPr marL="714375" indent="0">
              <a:spcBef>
                <a:spcPts val="0"/>
              </a:spcBef>
              <a:buNone/>
            </a:pPr>
            <a:endParaRPr lang="sk-SK" sz="2000" dirty="0">
              <a:latin typeface="Tahoma" pitchFamily="34" charset="0"/>
              <a:ea typeface="Tahoma" pitchFamily="34" charset="0"/>
              <a:cs typeface="Tahoma" pitchFamily="34" charset="0"/>
            </a:endParaRPr>
          </a:p>
          <a:p>
            <a:pPr marL="1430338" indent="-715963">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Požiadajú úrad, v prípade potreby, o konzultáciu</a:t>
            </a:r>
          </a:p>
          <a:p>
            <a:pPr marL="714375" indent="0">
              <a:spcBef>
                <a:spcPts val="0"/>
              </a:spcBef>
              <a:buNone/>
            </a:pPr>
            <a:endParaRPr lang="sk-SK" sz="2000" dirty="0">
              <a:latin typeface="Tahoma" pitchFamily="34" charset="0"/>
              <a:ea typeface="Tahoma" pitchFamily="34" charset="0"/>
              <a:cs typeface="Tahoma" pitchFamily="34" charset="0"/>
            </a:endParaRPr>
          </a:p>
          <a:p>
            <a:pPr marL="1430338" indent="-715963">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Uchovávajú záznamy o spracovateľských činnostiach</a:t>
            </a:r>
            <a:endParaRPr lang="sk-SK" dirty="0"/>
          </a:p>
        </p:txBody>
      </p:sp>
      <p:sp>
        <p:nvSpPr>
          <p:cNvPr id="5" name="Zástupný objekt pre číslo snímky 4">
            <a:extLst>
              <a:ext uri="{FF2B5EF4-FFF2-40B4-BE49-F238E27FC236}">
                <a16:creationId xmlns:a16="http://schemas.microsoft.com/office/drawing/2014/main" id="{1CBBCC9B-6C99-40B2-936B-559DB5CAD710}"/>
              </a:ext>
            </a:extLst>
          </p:cNvPr>
          <p:cNvSpPr>
            <a:spLocks noGrp="1"/>
          </p:cNvSpPr>
          <p:nvPr>
            <p:ph type="sldNum" sz="quarter" idx="12"/>
          </p:nvPr>
        </p:nvSpPr>
        <p:spPr/>
        <p:txBody>
          <a:bodyPr/>
          <a:lstStyle/>
          <a:p>
            <a:fld id="{350D23F9-91F2-4012-B5C4-3B4719FB4B77}" type="slidenum">
              <a:rPr lang="sk-SK" smtClean="0"/>
              <a:pPr/>
              <a:t>20</a:t>
            </a:fld>
            <a:endParaRPr lang="sk-SK" dirty="0"/>
          </a:p>
        </p:txBody>
      </p:sp>
    </p:spTree>
    <p:extLst>
      <p:ext uri="{BB962C8B-B14F-4D97-AF65-F5344CB8AC3E}">
        <p14:creationId xmlns:p14="http://schemas.microsoft.com/office/powerpoint/2010/main" val="301607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00607"/>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Hlavné zmeny v novom zákone</a:t>
            </a:r>
          </a:p>
        </p:txBody>
      </p:sp>
      <p:sp>
        <p:nvSpPr>
          <p:cNvPr id="3" name="Zástupný symbol obsahu 2"/>
          <p:cNvSpPr>
            <a:spLocks noGrp="1"/>
          </p:cNvSpPr>
          <p:nvPr>
            <p:ph idx="1"/>
          </p:nvPr>
        </p:nvSpPr>
        <p:spPr>
          <a:xfrm>
            <a:off x="539552" y="1196752"/>
            <a:ext cx="8280920" cy="4886003"/>
          </a:xfrm>
        </p:spPr>
        <p:txBody>
          <a:bodyPr>
            <a:normAutofit/>
          </a:bodyPr>
          <a:lstStyle/>
          <a:p>
            <a:pPr>
              <a:spcBef>
                <a:spcPts val="0"/>
              </a:spcBef>
              <a:buNone/>
            </a:pPr>
            <a:r>
              <a:rPr lang="sk-SK" sz="2000" b="1" dirty="0">
                <a:solidFill>
                  <a:srgbClr val="0000CC"/>
                </a:solidFill>
                <a:latin typeface="Tahoma" pitchFamily="34" charset="0"/>
                <a:ea typeface="Tahoma" pitchFamily="34" charset="0"/>
                <a:cs typeface="Tahoma" pitchFamily="34" charset="0"/>
              </a:rPr>
              <a:t>Bezpečnosť spracúvania § 37</a:t>
            </a:r>
          </a:p>
          <a:p>
            <a:pPr>
              <a:spcBef>
                <a:spcPts val="0"/>
              </a:spcBef>
              <a:buNone/>
            </a:pPr>
            <a:endParaRPr lang="sk-SK" sz="2400" dirty="0">
              <a:latin typeface="Tahoma" pitchFamily="34" charset="0"/>
              <a:ea typeface="Tahoma" pitchFamily="34" charset="0"/>
              <a:cs typeface="Tahoma" pitchFamily="34" charset="0"/>
            </a:endParaRPr>
          </a:p>
          <a:p>
            <a:pPr marL="0" indent="0">
              <a:spcBef>
                <a:spcPts val="0"/>
              </a:spcBef>
              <a:buNone/>
            </a:pPr>
            <a:r>
              <a:rPr lang="sk-SK" sz="2000" dirty="0">
                <a:latin typeface="Tahoma" pitchFamily="34" charset="0"/>
                <a:ea typeface="Tahoma" pitchFamily="34" charset="0"/>
                <a:cs typeface="Tahoma" pitchFamily="34" charset="0"/>
              </a:rPr>
              <a:t>Mikro, malé a stredné podniky </a:t>
            </a:r>
            <a:r>
              <a:rPr lang="sk-SK" sz="2000" b="1" dirty="0">
                <a:latin typeface="Tahoma" pitchFamily="34" charset="0"/>
                <a:ea typeface="Tahoma" pitchFamily="34" charset="0"/>
                <a:cs typeface="Tahoma" pitchFamily="34" charset="0"/>
              </a:rPr>
              <a:t>s počtom zamestnancov menej ako 250 </a:t>
            </a:r>
            <a:r>
              <a:rPr lang="sk-SK" sz="2000" dirty="0">
                <a:latin typeface="Tahoma" pitchFamily="34" charset="0"/>
                <a:ea typeface="Tahoma" pitchFamily="34" charset="0"/>
                <a:cs typeface="Tahoma" pitchFamily="34" charset="0"/>
              </a:rPr>
              <a:t>nie sú povinné viesť záznamy k spracovateľským operáciám ktoré:</a:t>
            </a:r>
          </a:p>
          <a:p>
            <a:pPr marL="0" indent="0">
              <a:spcBef>
                <a:spcPts val="0"/>
              </a:spcBef>
              <a:buNone/>
            </a:pPr>
            <a:endParaRPr lang="sk-SK" sz="2000" dirty="0">
              <a:latin typeface="Tahoma" pitchFamily="34" charset="0"/>
              <a:ea typeface="Tahoma" pitchFamily="34" charset="0"/>
              <a:cs typeface="Tahoma" pitchFamily="34" charset="0"/>
            </a:endParaRPr>
          </a:p>
          <a:p>
            <a:pPr marL="2327275" indent="-806450">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Nie sú rizikové</a:t>
            </a:r>
          </a:p>
          <a:p>
            <a:pPr marL="2327275" indent="-806450">
              <a:spcBef>
                <a:spcPts val="0"/>
              </a:spcBef>
              <a:buNone/>
            </a:pPr>
            <a:endParaRPr lang="sk-SK" sz="2000" dirty="0">
              <a:latin typeface="Tahoma" pitchFamily="34" charset="0"/>
              <a:ea typeface="Tahoma" pitchFamily="34" charset="0"/>
              <a:cs typeface="Tahoma" pitchFamily="34" charset="0"/>
            </a:endParaRPr>
          </a:p>
          <a:p>
            <a:pPr marL="2327275" indent="-806450">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Sú príležitostné</a:t>
            </a:r>
          </a:p>
          <a:p>
            <a:pPr marL="2327275" indent="-806450">
              <a:spcBef>
                <a:spcPts val="0"/>
              </a:spcBef>
              <a:buNone/>
            </a:pPr>
            <a:endParaRPr lang="sk-SK" sz="2000" dirty="0">
              <a:latin typeface="Tahoma" pitchFamily="34" charset="0"/>
              <a:ea typeface="Tahoma" pitchFamily="34" charset="0"/>
              <a:cs typeface="Tahoma" pitchFamily="34" charset="0"/>
            </a:endParaRPr>
          </a:p>
          <a:p>
            <a:pPr marL="2327275" indent="-806450">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Nie sú osobitnými kategóriami</a:t>
            </a:r>
          </a:p>
          <a:p>
            <a:pPr marL="2327275" indent="-806450">
              <a:spcBef>
                <a:spcPts val="0"/>
              </a:spcBef>
              <a:buNone/>
            </a:pPr>
            <a:endParaRPr lang="sk-SK" sz="2000" dirty="0">
              <a:latin typeface="Tahoma" pitchFamily="34" charset="0"/>
              <a:ea typeface="Tahoma" pitchFamily="34" charset="0"/>
              <a:cs typeface="Tahoma" pitchFamily="34" charset="0"/>
            </a:endParaRPr>
          </a:p>
          <a:p>
            <a:pPr marL="2327275" indent="-806450">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Nie sú údaje týkajúce sa trestných činov </a:t>
            </a:r>
            <a:endParaRPr lang="sk-SK" dirty="0"/>
          </a:p>
        </p:txBody>
      </p:sp>
      <p:sp>
        <p:nvSpPr>
          <p:cNvPr id="5" name="Zástupný objekt pre číslo snímky 4">
            <a:extLst>
              <a:ext uri="{FF2B5EF4-FFF2-40B4-BE49-F238E27FC236}">
                <a16:creationId xmlns:a16="http://schemas.microsoft.com/office/drawing/2014/main" id="{B8281882-F82F-4767-9351-90D29FCF7489}"/>
              </a:ext>
            </a:extLst>
          </p:cNvPr>
          <p:cNvSpPr>
            <a:spLocks noGrp="1"/>
          </p:cNvSpPr>
          <p:nvPr>
            <p:ph type="sldNum" sz="quarter" idx="12"/>
          </p:nvPr>
        </p:nvSpPr>
        <p:spPr/>
        <p:txBody>
          <a:bodyPr/>
          <a:lstStyle/>
          <a:p>
            <a:fld id="{350D23F9-91F2-4012-B5C4-3B4719FB4B77}" type="slidenum">
              <a:rPr lang="sk-SK" smtClean="0"/>
              <a:pPr/>
              <a:t>21</a:t>
            </a:fld>
            <a:endParaRPr lang="sk-SK" dirty="0"/>
          </a:p>
        </p:txBody>
      </p:sp>
    </p:spTree>
    <p:extLst>
      <p:ext uri="{BB962C8B-B14F-4D97-AF65-F5344CB8AC3E}">
        <p14:creationId xmlns:p14="http://schemas.microsoft.com/office/powerpoint/2010/main" val="263440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Hlavné zmeny v novom zákone</a:t>
            </a:r>
          </a:p>
        </p:txBody>
      </p:sp>
      <p:sp>
        <p:nvSpPr>
          <p:cNvPr id="3" name="Zástupný symbol obsahu 2"/>
          <p:cNvSpPr>
            <a:spLocks noGrp="1"/>
          </p:cNvSpPr>
          <p:nvPr>
            <p:ph idx="1"/>
          </p:nvPr>
        </p:nvSpPr>
        <p:spPr>
          <a:xfrm>
            <a:off x="467544" y="1124744"/>
            <a:ext cx="8229600" cy="5328592"/>
          </a:xfrm>
        </p:spPr>
        <p:txBody>
          <a:bodyPr>
            <a:normAutofit/>
          </a:bodyPr>
          <a:lstStyle/>
          <a:p>
            <a:pPr>
              <a:spcBef>
                <a:spcPts val="0"/>
              </a:spcBef>
              <a:buNone/>
            </a:pPr>
            <a:r>
              <a:rPr lang="sk-SK" sz="2000" b="1" dirty="0">
                <a:solidFill>
                  <a:srgbClr val="0000CC"/>
                </a:solidFill>
                <a:latin typeface="Tahoma" pitchFamily="34" charset="0"/>
                <a:ea typeface="Tahoma" pitchFamily="34" charset="0"/>
                <a:cs typeface="Tahoma" pitchFamily="34" charset="0"/>
              </a:rPr>
              <a:t>Bezpečnosť spracúvania</a:t>
            </a:r>
          </a:p>
          <a:p>
            <a:pPr>
              <a:spcBef>
                <a:spcPts val="0"/>
              </a:spcBef>
              <a:buNone/>
            </a:pPr>
            <a:endParaRPr lang="sk-SK" sz="2400" dirty="0">
              <a:latin typeface="Tahoma" pitchFamily="34" charset="0"/>
              <a:ea typeface="Tahoma" pitchFamily="34" charset="0"/>
              <a:cs typeface="Tahoma" pitchFamily="34" charset="0"/>
            </a:endParaRPr>
          </a:p>
          <a:p>
            <a:pPr marL="1793875" indent="-63023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Primerané bezpečnostné opatrenia</a:t>
            </a:r>
          </a:p>
          <a:p>
            <a:pPr marL="1793875" indent="-630238">
              <a:spcBef>
                <a:spcPts val="0"/>
              </a:spcBef>
              <a:buNone/>
            </a:pPr>
            <a:endParaRPr lang="sk-SK" sz="2000" dirty="0">
              <a:latin typeface="Tahoma" pitchFamily="34" charset="0"/>
              <a:ea typeface="Tahoma" pitchFamily="34" charset="0"/>
              <a:cs typeface="Tahoma" pitchFamily="34" charset="0"/>
            </a:endParaRPr>
          </a:p>
          <a:p>
            <a:pPr marL="1793875" indent="-63023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Ustanovenie zodpovednej osoby</a:t>
            </a:r>
          </a:p>
          <a:p>
            <a:pPr marL="1793875" indent="-630238">
              <a:spcBef>
                <a:spcPts val="0"/>
              </a:spcBef>
              <a:buNone/>
            </a:pPr>
            <a:r>
              <a:rPr lang="sk-SK" sz="2000" dirty="0">
                <a:latin typeface="Tahoma" pitchFamily="34" charset="0"/>
                <a:ea typeface="Tahoma" pitchFamily="34" charset="0"/>
                <a:cs typeface="Tahoma" pitchFamily="34" charset="0"/>
              </a:rPr>
              <a:t> </a:t>
            </a:r>
          </a:p>
          <a:p>
            <a:pPr marL="1793875" indent="-63023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Oznámenie, že došlo k porušeniu ochrany osobných údajov do 72 hodín</a:t>
            </a:r>
          </a:p>
          <a:p>
            <a:pPr marL="1793875" indent="-630238">
              <a:spcBef>
                <a:spcPts val="0"/>
              </a:spcBef>
              <a:buNone/>
            </a:pPr>
            <a:endParaRPr lang="sk-SK" sz="2000" dirty="0">
              <a:latin typeface="Tahoma" pitchFamily="34" charset="0"/>
              <a:ea typeface="Tahoma" pitchFamily="34" charset="0"/>
              <a:cs typeface="Tahoma" pitchFamily="34" charset="0"/>
            </a:endParaRPr>
          </a:p>
          <a:p>
            <a:pPr marL="1793875" indent="-63023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Určenie príslušného dozorného orgánu</a:t>
            </a:r>
          </a:p>
          <a:p>
            <a:pPr marL="1793875" indent="-630238">
              <a:spcBef>
                <a:spcPts val="0"/>
              </a:spcBef>
              <a:buNone/>
            </a:pPr>
            <a:endParaRPr lang="sk-SK" sz="2000" dirty="0">
              <a:latin typeface="Tahoma" pitchFamily="34" charset="0"/>
              <a:ea typeface="Tahoma" pitchFamily="34" charset="0"/>
              <a:cs typeface="Tahoma" pitchFamily="34" charset="0"/>
            </a:endParaRPr>
          </a:p>
          <a:p>
            <a:pPr marL="1793875" indent="-63023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Kódex správania, certifikácia, akreditácia</a:t>
            </a:r>
          </a:p>
          <a:p>
            <a:pPr marL="1793875" indent="-630238">
              <a:spcBef>
                <a:spcPts val="0"/>
              </a:spcBef>
              <a:buNone/>
            </a:pPr>
            <a:endParaRPr lang="sk-SK" sz="2000" dirty="0">
              <a:latin typeface="Tahoma" pitchFamily="34" charset="0"/>
              <a:ea typeface="Tahoma" pitchFamily="34" charset="0"/>
              <a:cs typeface="Tahoma" pitchFamily="34" charset="0"/>
            </a:endParaRPr>
          </a:p>
          <a:p>
            <a:pPr marL="1793875" indent="-630238">
              <a:spcBef>
                <a:spcPts val="0"/>
              </a:spcBef>
              <a:buFont typeface="Wingdings" panose="05000000000000000000" pitchFamily="2" charset="2"/>
              <a:buChar char="Ø"/>
            </a:pPr>
            <a:r>
              <a:rPr lang="sk-SK" sz="2000" dirty="0">
                <a:latin typeface="Tahoma" pitchFamily="34" charset="0"/>
                <a:ea typeface="Tahoma" pitchFamily="34" charset="0"/>
                <a:cs typeface="Tahoma" pitchFamily="34" charset="0"/>
              </a:rPr>
              <a:t>Prenos osobných údajov</a:t>
            </a:r>
          </a:p>
          <a:p>
            <a:pPr>
              <a:spcBef>
                <a:spcPts val="0"/>
              </a:spcBef>
              <a:buNone/>
            </a:pPr>
            <a:r>
              <a:rPr lang="sk-SK" sz="2000" dirty="0">
                <a:latin typeface="Tahoma" pitchFamily="34" charset="0"/>
                <a:ea typeface="Tahoma" pitchFamily="34" charset="0"/>
                <a:cs typeface="Tahoma" pitchFamily="34" charset="0"/>
              </a:rPr>
              <a:t> </a:t>
            </a:r>
            <a:endParaRPr lang="sk-SK" dirty="0"/>
          </a:p>
        </p:txBody>
      </p:sp>
      <p:sp>
        <p:nvSpPr>
          <p:cNvPr id="5" name="Zástupný objekt pre číslo snímky 4">
            <a:extLst>
              <a:ext uri="{FF2B5EF4-FFF2-40B4-BE49-F238E27FC236}">
                <a16:creationId xmlns:a16="http://schemas.microsoft.com/office/drawing/2014/main" id="{54AB3C28-AD75-4A21-9B20-5DD2CBC65B7A}"/>
              </a:ext>
            </a:extLst>
          </p:cNvPr>
          <p:cNvSpPr>
            <a:spLocks noGrp="1"/>
          </p:cNvSpPr>
          <p:nvPr>
            <p:ph type="sldNum" sz="quarter" idx="12"/>
          </p:nvPr>
        </p:nvSpPr>
        <p:spPr/>
        <p:txBody>
          <a:bodyPr/>
          <a:lstStyle/>
          <a:p>
            <a:fld id="{350D23F9-91F2-4012-B5C4-3B4719FB4B77}" type="slidenum">
              <a:rPr lang="sk-SK" smtClean="0"/>
              <a:pPr/>
              <a:t>22</a:t>
            </a:fld>
            <a:endParaRPr lang="sk-SK" dirty="0"/>
          </a:p>
        </p:txBody>
      </p:sp>
    </p:spTree>
    <p:extLst>
      <p:ext uri="{BB962C8B-B14F-4D97-AF65-F5344CB8AC3E}">
        <p14:creationId xmlns:p14="http://schemas.microsoft.com/office/powerpoint/2010/main" val="32112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História zákona</a:t>
            </a:r>
          </a:p>
        </p:txBody>
      </p:sp>
      <p:sp>
        <p:nvSpPr>
          <p:cNvPr id="3" name="Zástupný symbol obsahu 2"/>
          <p:cNvSpPr>
            <a:spLocks noGrp="1"/>
          </p:cNvSpPr>
          <p:nvPr>
            <p:ph idx="1"/>
          </p:nvPr>
        </p:nvSpPr>
        <p:spPr>
          <a:xfrm>
            <a:off x="467544" y="1268760"/>
            <a:ext cx="8229600" cy="4813995"/>
          </a:xfrm>
        </p:spPr>
        <p:txBody>
          <a:bodyPr>
            <a:normAutofit/>
          </a:bodyPr>
          <a:lstStyle/>
          <a:p>
            <a:pPr marL="0" indent="0">
              <a:lnSpc>
                <a:spcPct val="110000"/>
              </a:lnSpc>
              <a:buNone/>
              <a:tabLst>
                <a:tab pos="2327275" algn="l"/>
              </a:tabLst>
            </a:pPr>
            <a:endParaRPr lang="sk-SK" sz="2000" dirty="0">
              <a:latin typeface="Tahoma" pitchFamily="34" charset="0"/>
              <a:ea typeface="Tahoma" pitchFamily="34" charset="0"/>
              <a:cs typeface="Tahoma" pitchFamily="34" charset="0"/>
            </a:endParaRPr>
          </a:p>
          <a:p>
            <a:pPr marL="0" indent="0">
              <a:lnSpc>
                <a:spcPct val="110000"/>
              </a:lnSpc>
              <a:buNone/>
              <a:tabLst>
                <a:tab pos="2327275" algn="l"/>
              </a:tabLst>
            </a:pPr>
            <a:endParaRPr lang="sk-SK" sz="2000" dirty="0">
              <a:latin typeface="Tahoma" pitchFamily="34" charset="0"/>
              <a:ea typeface="Tahoma" pitchFamily="34" charset="0"/>
              <a:cs typeface="Tahoma" pitchFamily="34" charset="0"/>
            </a:endParaRPr>
          </a:p>
          <a:p>
            <a:pPr marL="0" indent="0">
              <a:lnSpc>
                <a:spcPct val="110000"/>
              </a:lnSpc>
              <a:buNone/>
              <a:tabLst>
                <a:tab pos="2327275" algn="l"/>
              </a:tabLst>
            </a:pPr>
            <a:r>
              <a:rPr lang="sk-SK" sz="2000" dirty="0">
                <a:latin typeface="Tahoma" pitchFamily="34" charset="0"/>
                <a:ea typeface="Tahoma" pitchFamily="34" charset="0"/>
                <a:cs typeface="Tahoma" pitchFamily="34" charset="0"/>
              </a:rPr>
              <a:t>Vznik:	Rok 1992 zákon číslo 256 Z.z.</a:t>
            </a:r>
          </a:p>
          <a:p>
            <a:pPr marL="0" indent="0">
              <a:lnSpc>
                <a:spcPct val="110000"/>
              </a:lnSpc>
              <a:buNone/>
              <a:tabLst>
                <a:tab pos="2327275" algn="l"/>
              </a:tabLst>
            </a:pPr>
            <a:endParaRPr lang="sk-SK" sz="2000" dirty="0">
              <a:latin typeface="Tahoma" pitchFamily="34" charset="0"/>
              <a:ea typeface="Tahoma" pitchFamily="34" charset="0"/>
              <a:cs typeface="Tahoma" pitchFamily="34" charset="0"/>
            </a:endParaRPr>
          </a:p>
          <a:p>
            <a:pPr marL="0" indent="0">
              <a:lnSpc>
                <a:spcPct val="110000"/>
              </a:lnSpc>
              <a:buNone/>
              <a:tabLst>
                <a:tab pos="2327275" algn="l"/>
              </a:tabLst>
            </a:pPr>
            <a:endParaRPr lang="sk-SK" sz="2000" dirty="0">
              <a:latin typeface="Tahoma" pitchFamily="34" charset="0"/>
              <a:ea typeface="Tahoma" pitchFamily="34" charset="0"/>
              <a:cs typeface="Tahoma" pitchFamily="34" charset="0"/>
            </a:endParaRPr>
          </a:p>
          <a:p>
            <a:pPr marL="0" indent="0">
              <a:buNone/>
              <a:tabLst>
                <a:tab pos="2327275" algn="l"/>
              </a:tabLst>
            </a:pPr>
            <a:r>
              <a:rPr lang="sk-SK" sz="2000" dirty="0">
                <a:latin typeface="Tahoma" pitchFamily="34" charset="0"/>
                <a:ea typeface="Tahoma" pitchFamily="34" charset="0"/>
                <a:cs typeface="Tahoma" pitchFamily="34" charset="0"/>
              </a:rPr>
              <a:t>Vývoj:	Rok 2002 zákon číslo 428 Z.z.</a:t>
            </a:r>
          </a:p>
          <a:p>
            <a:pPr marL="0" indent="0">
              <a:buNone/>
              <a:tabLst>
                <a:tab pos="2327275" algn="l"/>
              </a:tabLst>
            </a:pPr>
            <a:r>
              <a:rPr lang="sk-SK" sz="2000" dirty="0">
                <a:latin typeface="Tahoma" pitchFamily="34" charset="0"/>
                <a:ea typeface="Tahoma" pitchFamily="34" charset="0"/>
                <a:cs typeface="Tahoma" pitchFamily="34" charset="0"/>
              </a:rPr>
              <a:t>	Rok 2013 zákon číslo 122 Z.z.</a:t>
            </a:r>
          </a:p>
          <a:p>
            <a:pPr marL="0" indent="0">
              <a:buNone/>
              <a:tabLst>
                <a:tab pos="2327275" algn="l"/>
              </a:tabLst>
            </a:pPr>
            <a:r>
              <a:rPr lang="sk-SK" sz="2000" dirty="0">
                <a:latin typeface="Tahoma" pitchFamily="34" charset="0"/>
                <a:ea typeface="Tahoma" pitchFamily="34" charset="0"/>
                <a:cs typeface="Tahoma" pitchFamily="34" charset="0"/>
              </a:rPr>
              <a:t>	Rok 2014 novela zákona číslo 84 Z.z.</a:t>
            </a:r>
          </a:p>
          <a:p>
            <a:pPr marL="0" indent="0">
              <a:buNone/>
              <a:tabLst>
                <a:tab pos="2327275" algn="l"/>
              </a:tabLst>
            </a:pPr>
            <a:endParaRPr lang="sk-SK" sz="2000" dirty="0">
              <a:latin typeface="Tahoma" pitchFamily="34" charset="0"/>
              <a:ea typeface="Tahoma" pitchFamily="34" charset="0"/>
              <a:cs typeface="Tahoma" pitchFamily="34" charset="0"/>
            </a:endParaRPr>
          </a:p>
          <a:p>
            <a:pPr marL="0" indent="0">
              <a:buNone/>
              <a:tabLst>
                <a:tab pos="2327275" algn="l"/>
              </a:tabLst>
            </a:pPr>
            <a:r>
              <a:rPr lang="sk-SK" sz="2000" dirty="0">
                <a:latin typeface="Tahoma" pitchFamily="34" charset="0"/>
                <a:ea typeface="Tahoma" pitchFamily="34" charset="0"/>
                <a:cs typeface="Tahoma" pitchFamily="34" charset="0"/>
              </a:rPr>
              <a:t>Súčasnosť:	</a:t>
            </a:r>
            <a:r>
              <a:rPr lang="sk-SK" sz="2000" b="1" dirty="0">
                <a:solidFill>
                  <a:srgbClr val="0000CC"/>
                </a:solidFill>
                <a:latin typeface="Tahoma" pitchFamily="34" charset="0"/>
                <a:ea typeface="Tahoma" pitchFamily="34" charset="0"/>
                <a:cs typeface="Tahoma" pitchFamily="34" charset="0"/>
              </a:rPr>
              <a:t>Rok 2018 zákon číslo 18 Z.z.</a:t>
            </a:r>
          </a:p>
          <a:p>
            <a:pPr marL="0" indent="0">
              <a:lnSpc>
                <a:spcPct val="110000"/>
              </a:lnSpc>
              <a:buNone/>
            </a:pPr>
            <a:endParaRPr lang="sk-SK" sz="2000" dirty="0">
              <a:latin typeface="Tahoma" pitchFamily="34" charset="0"/>
              <a:ea typeface="Tahoma" pitchFamily="34" charset="0"/>
              <a:cs typeface="Tahoma" pitchFamily="34" charset="0"/>
            </a:endParaRPr>
          </a:p>
        </p:txBody>
      </p:sp>
      <p:sp>
        <p:nvSpPr>
          <p:cNvPr id="5" name="Zástupný objekt pre číslo snímky 4">
            <a:extLst>
              <a:ext uri="{FF2B5EF4-FFF2-40B4-BE49-F238E27FC236}">
                <a16:creationId xmlns:a16="http://schemas.microsoft.com/office/drawing/2014/main" id="{D83C9082-DC60-4F62-A0E3-642801A455EF}"/>
              </a:ext>
            </a:extLst>
          </p:cNvPr>
          <p:cNvSpPr>
            <a:spLocks noGrp="1"/>
          </p:cNvSpPr>
          <p:nvPr>
            <p:ph type="sldNum" sz="quarter" idx="12"/>
          </p:nvPr>
        </p:nvSpPr>
        <p:spPr/>
        <p:txBody>
          <a:bodyPr/>
          <a:lstStyle/>
          <a:p>
            <a:fld id="{350D23F9-91F2-4012-B5C4-3B4719FB4B77}" type="slidenum">
              <a:rPr lang="sk-SK" smtClean="0"/>
              <a:pPr/>
              <a:t>23</a:t>
            </a:fld>
            <a:endParaRPr lang="sk-SK"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Práca so zákonom</a:t>
            </a:r>
          </a:p>
        </p:txBody>
      </p:sp>
      <p:sp>
        <p:nvSpPr>
          <p:cNvPr id="3" name="Zástupný symbol obsahu 2"/>
          <p:cNvSpPr>
            <a:spLocks noGrp="1"/>
          </p:cNvSpPr>
          <p:nvPr>
            <p:ph idx="1"/>
          </p:nvPr>
        </p:nvSpPr>
        <p:spPr>
          <a:xfrm>
            <a:off x="251520" y="908720"/>
            <a:ext cx="8640960" cy="5544616"/>
          </a:xfrm>
        </p:spPr>
        <p:txBody>
          <a:bodyPr>
            <a:normAutofit/>
          </a:bodyPr>
          <a:lstStyle/>
          <a:p>
            <a:pPr algn="ctr">
              <a:spcBef>
                <a:spcPts val="0"/>
              </a:spcBef>
              <a:buNone/>
            </a:pPr>
            <a:r>
              <a:rPr lang="sk-SK" sz="2000" b="1" dirty="0">
                <a:ln w="10541" cmpd="sng">
                  <a:solidFill>
                    <a:srgbClr val="FFC000"/>
                  </a:solidFill>
                  <a:prstDash val="solid"/>
                </a:ln>
                <a:solidFill>
                  <a:srgbClr val="0000CC"/>
                </a:solidFill>
                <a:latin typeface="Tahoma" pitchFamily="34" charset="0"/>
                <a:ea typeface="Tahoma" pitchFamily="34" charset="0"/>
                <a:cs typeface="Tahoma" pitchFamily="34" charset="0"/>
              </a:rPr>
              <a:t>Zákon sa skladá zo šiestich častí:</a:t>
            </a:r>
          </a:p>
          <a:p>
            <a:pPr marL="717550" indent="-358775">
              <a:buNone/>
            </a:pPr>
            <a:endParaRPr lang="sk-SK" sz="2000" dirty="0">
              <a:latin typeface="Tahoma" pitchFamily="34" charset="0"/>
              <a:ea typeface="Tahoma" pitchFamily="34" charset="0"/>
              <a:cs typeface="Tahoma" pitchFamily="34" charset="0"/>
            </a:endParaRPr>
          </a:p>
          <a:p>
            <a:pPr marL="1341438" indent="-628650">
              <a:buFont typeface="+mj-lt"/>
              <a:buAutoNum type="arabicParenR"/>
            </a:pPr>
            <a:r>
              <a:rPr lang="sk-SK" sz="2000" dirty="0">
                <a:latin typeface="Tahoma" pitchFamily="34" charset="0"/>
                <a:ea typeface="Tahoma" pitchFamily="34" charset="0"/>
                <a:cs typeface="Tahoma" pitchFamily="34" charset="0"/>
              </a:rPr>
              <a:t>Základné ustanovenia a základné pojmy od § 1.</a:t>
            </a:r>
          </a:p>
          <a:p>
            <a:pPr marL="1341438" indent="-628650">
              <a:buFont typeface="+mj-lt"/>
              <a:buAutoNum type="arabicParenR"/>
            </a:pPr>
            <a:endParaRPr lang="sk-SK" sz="2000" dirty="0">
              <a:latin typeface="Tahoma" pitchFamily="34" charset="0"/>
              <a:ea typeface="Tahoma" pitchFamily="34" charset="0"/>
              <a:cs typeface="Tahoma" pitchFamily="34" charset="0"/>
            </a:endParaRPr>
          </a:p>
          <a:p>
            <a:pPr marL="1341438" indent="-628650">
              <a:buFont typeface="+mj-lt"/>
              <a:buAutoNum type="arabicParenR"/>
            </a:pPr>
            <a:r>
              <a:rPr lang="sk-SK" sz="2000" dirty="0">
                <a:latin typeface="Tahoma" pitchFamily="34" charset="0"/>
                <a:ea typeface="Tahoma" pitchFamily="34" charset="0"/>
                <a:cs typeface="Tahoma" pitchFamily="34" charset="0"/>
              </a:rPr>
              <a:t>Všeobecné pravidlá ochrany osobných údajov od § 6.</a:t>
            </a:r>
          </a:p>
          <a:p>
            <a:pPr marL="1341438" indent="-628650">
              <a:buFont typeface="+mj-lt"/>
              <a:buAutoNum type="arabicParenR"/>
            </a:pPr>
            <a:endParaRPr lang="sk-SK" sz="2000" dirty="0">
              <a:latin typeface="Tahoma" pitchFamily="34" charset="0"/>
              <a:ea typeface="Tahoma" pitchFamily="34" charset="0"/>
              <a:cs typeface="Tahoma" pitchFamily="34" charset="0"/>
            </a:endParaRPr>
          </a:p>
          <a:p>
            <a:pPr marL="1341438" indent="-628650">
              <a:buFont typeface="+mj-lt"/>
              <a:buAutoNum type="arabicParenR"/>
            </a:pPr>
            <a:r>
              <a:rPr lang="sk-SK" sz="2000" dirty="0">
                <a:latin typeface="Tahoma" pitchFamily="34" charset="0"/>
                <a:ea typeface="Tahoma" pitchFamily="34" charset="0"/>
                <a:cs typeface="Tahoma" pitchFamily="34" charset="0"/>
              </a:rPr>
              <a:t>Osobitné pravidlá ochrany osobných údajov príslušnými orgánmi od § 52.</a:t>
            </a:r>
          </a:p>
          <a:p>
            <a:pPr marL="712788" indent="0">
              <a:buNone/>
            </a:pPr>
            <a:endParaRPr lang="sk-SK" sz="2000" dirty="0">
              <a:latin typeface="Tahoma" pitchFamily="34" charset="0"/>
              <a:ea typeface="Tahoma" pitchFamily="34" charset="0"/>
              <a:cs typeface="Tahoma" pitchFamily="34" charset="0"/>
            </a:endParaRPr>
          </a:p>
          <a:p>
            <a:pPr marL="1341438" indent="-628650">
              <a:buFont typeface="+mj-lt"/>
              <a:buAutoNum type="arabicParenR" startAt="4"/>
            </a:pPr>
            <a:r>
              <a:rPr lang="sk-SK" sz="2000" dirty="0">
                <a:latin typeface="Tahoma" pitchFamily="34" charset="0"/>
                <a:ea typeface="Tahoma" pitchFamily="34" charset="0"/>
                <a:cs typeface="Tahoma" pitchFamily="34" charset="0"/>
              </a:rPr>
              <a:t>Osobitné situácie zákonného spracúvania od § 78.</a:t>
            </a:r>
          </a:p>
          <a:p>
            <a:pPr marL="1169988" indent="-457200">
              <a:buFont typeface="+mj-lt"/>
              <a:buAutoNum type="arabicParenR" startAt="4"/>
            </a:pPr>
            <a:endParaRPr lang="sk-SK" sz="2000" dirty="0">
              <a:latin typeface="Tahoma" pitchFamily="34" charset="0"/>
              <a:ea typeface="Tahoma" pitchFamily="34" charset="0"/>
              <a:cs typeface="Tahoma" pitchFamily="34" charset="0"/>
            </a:endParaRPr>
          </a:p>
          <a:p>
            <a:pPr marL="1341438" indent="-628650">
              <a:buFont typeface="+mj-lt"/>
              <a:buAutoNum type="arabicParenR" startAt="4"/>
            </a:pPr>
            <a:r>
              <a:rPr lang="sk-SK" sz="2000" dirty="0">
                <a:latin typeface="Tahoma" pitchFamily="34" charset="0"/>
                <a:ea typeface="Tahoma" pitchFamily="34" charset="0"/>
                <a:cs typeface="Tahoma" pitchFamily="34" charset="0"/>
              </a:rPr>
              <a:t>Úrad – akreditácia, certifikácia, kontrola, sankcie od § 80.</a:t>
            </a:r>
          </a:p>
          <a:p>
            <a:pPr marL="1169988" indent="-457200">
              <a:buFont typeface="+mj-lt"/>
              <a:buAutoNum type="arabicParenR" startAt="4"/>
            </a:pPr>
            <a:endParaRPr lang="sk-SK" sz="2000" dirty="0">
              <a:latin typeface="Tahoma" pitchFamily="34" charset="0"/>
              <a:ea typeface="Tahoma" pitchFamily="34" charset="0"/>
              <a:cs typeface="Tahoma" pitchFamily="34" charset="0"/>
            </a:endParaRPr>
          </a:p>
          <a:p>
            <a:pPr marL="1341438" indent="-628650">
              <a:buFont typeface="+mj-lt"/>
              <a:buAutoNum type="arabicParenR" startAt="4"/>
            </a:pPr>
            <a:r>
              <a:rPr lang="sk-SK" sz="2000" dirty="0">
                <a:latin typeface="Tahoma" pitchFamily="34" charset="0"/>
                <a:ea typeface="Tahoma" pitchFamily="34" charset="0"/>
                <a:cs typeface="Tahoma" pitchFamily="34" charset="0"/>
              </a:rPr>
              <a:t>Spoločné, prechodné a záverečné ustanovenia od § 107.</a:t>
            </a:r>
            <a:endParaRPr lang="sk-SK" sz="2000" dirty="0"/>
          </a:p>
        </p:txBody>
      </p:sp>
      <p:sp>
        <p:nvSpPr>
          <p:cNvPr id="5" name="Zástupný objekt pre číslo snímky 4">
            <a:extLst>
              <a:ext uri="{FF2B5EF4-FFF2-40B4-BE49-F238E27FC236}">
                <a16:creationId xmlns:a16="http://schemas.microsoft.com/office/drawing/2014/main" id="{8026FC14-332C-47E3-8868-30BD8906157C}"/>
              </a:ext>
            </a:extLst>
          </p:cNvPr>
          <p:cNvSpPr>
            <a:spLocks noGrp="1"/>
          </p:cNvSpPr>
          <p:nvPr>
            <p:ph type="sldNum" sz="quarter" idx="12"/>
          </p:nvPr>
        </p:nvSpPr>
        <p:spPr/>
        <p:txBody>
          <a:bodyPr/>
          <a:lstStyle/>
          <a:p>
            <a:fld id="{350D23F9-91F2-4012-B5C4-3B4719FB4B77}" type="slidenum">
              <a:rPr lang="sk-SK" smtClean="0"/>
              <a:pPr/>
              <a:t>24</a:t>
            </a:fld>
            <a:endParaRPr lang="sk-SK"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Postavenie, pôsobnosť a organizácia úradu</a:t>
            </a:r>
          </a:p>
        </p:txBody>
      </p:sp>
      <p:sp>
        <p:nvSpPr>
          <p:cNvPr id="3" name="Zástupný symbol obsahu 2"/>
          <p:cNvSpPr>
            <a:spLocks noGrp="1"/>
          </p:cNvSpPr>
          <p:nvPr>
            <p:ph idx="1"/>
          </p:nvPr>
        </p:nvSpPr>
        <p:spPr/>
        <p:txBody>
          <a:bodyPr>
            <a:normAutofit/>
          </a:bodyPr>
          <a:lstStyle/>
          <a:p>
            <a:pPr>
              <a:buNone/>
            </a:pPr>
            <a:endParaRPr lang="sk-SK" sz="2600" dirty="0">
              <a:latin typeface="Tahoma" pitchFamily="34" charset="0"/>
              <a:ea typeface="Tahoma" pitchFamily="34" charset="0"/>
              <a:cs typeface="Tahoma" pitchFamily="34" charset="0"/>
            </a:endParaRPr>
          </a:p>
          <a:p>
            <a:pPr algn="ctr">
              <a:buNone/>
            </a:pPr>
            <a:r>
              <a:rPr lang="sk-SK" sz="1800" b="1" dirty="0">
                <a:latin typeface="Tahoma" pitchFamily="34" charset="0"/>
                <a:ea typeface="Tahoma" pitchFamily="34" charset="0"/>
                <a:cs typeface="Tahoma" pitchFamily="34" charset="0"/>
              </a:rPr>
              <a:t>Postavenie úradu od § 80</a:t>
            </a:r>
          </a:p>
          <a:p>
            <a:pPr algn="ctr">
              <a:buNone/>
            </a:pPr>
            <a:endParaRPr lang="sk-SK" sz="1800" dirty="0">
              <a:latin typeface="Tahoma" pitchFamily="34" charset="0"/>
              <a:ea typeface="Tahoma" pitchFamily="34" charset="0"/>
              <a:cs typeface="Tahoma" pitchFamily="34" charset="0"/>
            </a:endParaRPr>
          </a:p>
          <a:p>
            <a:pPr algn="ctr">
              <a:buNone/>
            </a:pPr>
            <a:endParaRPr lang="sk-SK" sz="2000" dirty="0">
              <a:latin typeface="Tahoma" pitchFamily="34" charset="0"/>
              <a:ea typeface="Tahoma" pitchFamily="34" charset="0"/>
              <a:cs typeface="Tahoma" pitchFamily="34" charset="0"/>
            </a:endParaRPr>
          </a:p>
          <a:p>
            <a:pPr algn="ctr">
              <a:buNone/>
            </a:pPr>
            <a:r>
              <a:rPr lang="sk-SK" sz="2000" dirty="0">
                <a:latin typeface="Tahoma" pitchFamily="34" charset="0"/>
                <a:ea typeface="Tahoma" pitchFamily="34" charset="0"/>
                <a:cs typeface="Tahoma" pitchFamily="34" charset="0"/>
              </a:rPr>
              <a:t>Zabezpečuje dozor nad ochranou osobných údajov.</a:t>
            </a:r>
          </a:p>
          <a:p>
            <a:pPr marL="0" indent="0" algn="ctr">
              <a:buNone/>
            </a:pPr>
            <a:endParaRPr lang="sk-SK" sz="2000" dirty="0">
              <a:latin typeface="Tahoma" pitchFamily="34" charset="0"/>
              <a:ea typeface="Tahoma" pitchFamily="34" charset="0"/>
              <a:cs typeface="Tahoma" pitchFamily="34" charset="0"/>
            </a:endParaRPr>
          </a:p>
          <a:p>
            <a:pPr marL="0" indent="0" algn="ctr">
              <a:buNone/>
            </a:pPr>
            <a:r>
              <a:rPr lang="sk-SK" sz="2000" dirty="0">
                <a:latin typeface="Tahoma" pitchFamily="34" charset="0"/>
                <a:ea typeface="Tahoma" pitchFamily="34" charset="0"/>
                <a:cs typeface="Tahoma" pitchFamily="34" charset="0"/>
              </a:rPr>
              <a:t>Ochraňuje základné práva fyzických osôb pri spracúvaní ich osobných údajov.</a:t>
            </a:r>
          </a:p>
          <a:p>
            <a:pPr marL="0" indent="0" algn="ctr">
              <a:buNone/>
            </a:pPr>
            <a:endParaRPr lang="sk-SK" sz="2000" dirty="0">
              <a:latin typeface="Tahoma" pitchFamily="34" charset="0"/>
              <a:ea typeface="Tahoma" pitchFamily="34" charset="0"/>
              <a:cs typeface="Tahoma" pitchFamily="34" charset="0"/>
            </a:endParaRPr>
          </a:p>
        </p:txBody>
      </p:sp>
      <p:sp>
        <p:nvSpPr>
          <p:cNvPr id="5" name="Zástupný objekt pre číslo snímky 4">
            <a:extLst>
              <a:ext uri="{FF2B5EF4-FFF2-40B4-BE49-F238E27FC236}">
                <a16:creationId xmlns:a16="http://schemas.microsoft.com/office/drawing/2014/main" id="{344B1A54-CBD4-467A-A48D-1784E53E4C6C}"/>
              </a:ext>
            </a:extLst>
          </p:cNvPr>
          <p:cNvSpPr>
            <a:spLocks noGrp="1"/>
          </p:cNvSpPr>
          <p:nvPr>
            <p:ph type="sldNum" sz="quarter" idx="12"/>
          </p:nvPr>
        </p:nvSpPr>
        <p:spPr/>
        <p:txBody>
          <a:bodyPr/>
          <a:lstStyle/>
          <a:p>
            <a:fld id="{350D23F9-91F2-4012-B5C4-3B4719FB4B77}" type="slidenum">
              <a:rPr lang="sk-SK" smtClean="0"/>
              <a:pPr/>
              <a:t>25</a:t>
            </a:fld>
            <a:endParaRPr lang="sk-SK"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Postavenie, pôsobnosť a organizácia úradu</a:t>
            </a:r>
            <a:endParaRPr lang="sk-SK" sz="2000" dirty="0"/>
          </a:p>
        </p:txBody>
      </p:sp>
      <p:sp>
        <p:nvSpPr>
          <p:cNvPr id="3" name="Zástupný symbol obsahu 2"/>
          <p:cNvSpPr>
            <a:spLocks noGrp="1"/>
          </p:cNvSpPr>
          <p:nvPr>
            <p:ph idx="1"/>
          </p:nvPr>
        </p:nvSpPr>
        <p:spPr>
          <a:xfrm>
            <a:off x="442300" y="1268760"/>
            <a:ext cx="8435280" cy="4824536"/>
          </a:xfrm>
        </p:spPr>
        <p:txBody>
          <a:bodyPr>
            <a:normAutofit/>
          </a:bodyPr>
          <a:lstStyle/>
          <a:p>
            <a:pPr algn="ctr">
              <a:buNone/>
            </a:pPr>
            <a:r>
              <a:rPr lang="sk-SK" sz="1800" b="1" dirty="0">
                <a:latin typeface="Tahoma" pitchFamily="34" charset="0"/>
                <a:ea typeface="Tahoma" pitchFamily="34" charset="0"/>
                <a:cs typeface="Tahoma" pitchFamily="34" charset="0"/>
              </a:rPr>
              <a:t>Úlohy úradu § 81</a:t>
            </a:r>
          </a:p>
          <a:p>
            <a:pPr>
              <a:buNone/>
            </a:pPr>
            <a:endParaRPr lang="sk-SK" sz="2000" dirty="0">
              <a:latin typeface="Tahoma" pitchFamily="34" charset="0"/>
              <a:ea typeface="Tahoma" pitchFamily="34" charset="0"/>
              <a:cs typeface="Tahoma" pitchFamily="34" charset="0"/>
            </a:endParaRPr>
          </a:p>
          <a:p>
            <a:pPr>
              <a:buNone/>
            </a:pPr>
            <a:r>
              <a:rPr lang="sk-SK" sz="2000" dirty="0">
                <a:latin typeface="Tahoma" pitchFamily="34" charset="0"/>
                <a:ea typeface="Tahoma" pitchFamily="34" charset="0"/>
                <a:cs typeface="Tahoma" pitchFamily="34" charset="0"/>
              </a:rPr>
              <a:t>Pri výkone dozoru plní úlohy, napríklad:</a:t>
            </a:r>
          </a:p>
          <a:p>
            <a:pPr>
              <a:buNone/>
            </a:pPr>
            <a:endParaRPr lang="sk-SK" sz="2000" dirty="0">
              <a:latin typeface="Tahoma" pitchFamily="34" charset="0"/>
              <a:ea typeface="Tahoma" pitchFamily="34" charset="0"/>
              <a:cs typeface="Tahoma" pitchFamily="34" charset="0"/>
            </a:endParaRPr>
          </a:p>
          <a:p>
            <a:pPr marL="1341438" indent="-533400">
              <a:buFont typeface="Wingdings" pitchFamily="2" charset="2"/>
              <a:buChar char="ü"/>
            </a:pPr>
            <a:r>
              <a:rPr lang="sk-SK" sz="2000" dirty="0">
                <a:latin typeface="Tahoma" pitchFamily="34" charset="0"/>
                <a:ea typeface="Tahoma" pitchFamily="34" charset="0"/>
                <a:cs typeface="Tahoma" pitchFamily="34" charset="0"/>
              </a:rPr>
              <a:t>Monitoruje uplatňovanie zákona ods. 2 písm. a</a:t>
            </a:r>
          </a:p>
          <a:p>
            <a:pPr marL="1341438" indent="-533400">
              <a:buNone/>
            </a:pPr>
            <a:endParaRPr lang="sk-SK" sz="2000" dirty="0">
              <a:latin typeface="Tahoma" pitchFamily="34" charset="0"/>
              <a:ea typeface="Tahoma" pitchFamily="34" charset="0"/>
              <a:cs typeface="Tahoma" pitchFamily="34" charset="0"/>
            </a:endParaRPr>
          </a:p>
          <a:p>
            <a:pPr marL="1341438" indent="-533400">
              <a:buFont typeface="Wingdings" pitchFamily="2" charset="2"/>
              <a:buChar char="ü"/>
            </a:pPr>
            <a:r>
              <a:rPr lang="sk-SK" sz="2000" dirty="0">
                <a:latin typeface="Tahoma" pitchFamily="34" charset="0"/>
                <a:ea typeface="Tahoma" pitchFamily="34" charset="0"/>
                <a:cs typeface="Tahoma" pitchFamily="34" charset="0"/>
              </a:rPr>
              <a:t>Preveruje zákonnosť spracúvania osobných údajov</a:t>
            </a:r>
            <a:br>
              <a:rPr lang="sk-SK" sz="2000" dirty="0">
                <a:latin typeface="Tahoma" pitchFamily="34" charset="0"/>
                <a:ea typeface="Tahoma" pitchFamily="34" charset="0"/>
                <a:cs typeface="Tahoma" pitchFamily="34" charset="0"/>
              </a:rPr>
            </a:br>
            <a:r>
              <a:rPr lang="sk-SK" sz="2000" dirty="0">
                <a:latin typeface="Tahoma" pitchFamily="34" charset="0"/>
                <a:ea typeface="Tahoma" pitchFamily="34" charset="0"/>
                <a:cs typeface="Tahoma" pitchFamily="34" charset="0"/>
              </a:rPr>
              <a:t>ods. 2 písm. h</a:t>
            </a:r>
          </a:p>
          <a:p>
            <a:pPr marL="1341438" indent="-533400">
              <a:buNone/>
            </a:pPr>
            <a:endParaRPr lang="sk-SK" sz="2000" dirty="0">
              <a:latin typeface="Tahoma" pitchFamily="34" charset="0"/>
              <a:ea typeface="Tahoma" pitchFamily="34" charset="0"/>
              <a:cs typeface="Tahoma" pitchFamily="34" charset="0"/>
            </a:endParaRPr>
          </a:p>
          <a:p>
            <a:pPr marL="1341438" indent="-533400">
              <a:buFont typeface="Wingdings" pitchFamily="2" charset="2"/>
              <a:buChar char="ü"/>
            </a:pPr>
            <a:r>
              <a:rPr lang="sk-SK" sz="2000" dirty="0">
                <a:latin typeface="Tahoma" pitchFamily="34" charset="0"/>
                <a:ea typeface="Tahoma" pitchFamily="34" charset="0"/>
                <a:cs typeface="Tahoma" pitchFamily="34" charset="0"/>
              </a:rPr>
              <a:t>Vykonáva kontrolnú činnosť od § 90</a:t>
            </a:r>
          </a:p>
          <a:p>
            <a:pPr marL="1341438" indent="-533400">
              <a:buNone/>
            </a:pPr>
            <a:endParaRPr lang="sk-SK" sz="2000" dirty="0">
              <a:latin typeface="Tahoma" pitchFamily="34" charset="0"/>
              <a:ea typeface="Tahoma" pitchFamily="34" charset="0"/>
              <a:cs typeface="Tahoma" pitchFamily="34" charset="0"/>
            </a:endParaRPr>
          </a:p>
          <a:p>
            <a:pPr marL="1341438" indent="-533400">
              <a:buFont typeface="Wingdings" pitchFamily="2" charset="2"/>
              <a:buChar char="ü"/>
            </a:pPr>
            <a:r>
              <a:rPr lang="sk-SK" sz="2000" dirty="0">
                <a:latin typeface="Tahoma" pitchFamily="34" charset="0"/>
                <a:ea typeface="Tahoma" pitchFamily="34" charset="0"/>
                <a:cs typeface="Tahoma" pitchFamily="34" charset="0"/>
              </a:rPr>
              <a:t>Ukladá pokuty od § 104</a:t>
            </a:r>
            <a:endParaRPr lang="sk-SK" dirty="0"/>
          </a:p>
        </p:txBody>
      </p:sp>
      <p:sp>
        <p:nvSpPr>
          <p:cNvPr id="5" name="Zástupný objekt pre číslo snímky 4">
            <a:extLst>
              <a:ext uri="{FF2B5EF4-FFF2-40B4-BE49-F238E27FC236}">
                <a16:creationId xmlns:a16="http://schemas.microsoft.com/office/drawing/2014/main" id="{C34341B6-A479-4225-956F-8B57144775D3}"/>
              </a:ext>
            </a:extLst>
          </p:cNvPr>
          <p:cNvSpPr>
            <a:spLocks noGrp="1"/>
          </p:cNvSpPr>
          <p:nvPr>
            <p:ph type="sldNum" sz="quarter" idx="12"/>
          </p:nvPr>
        </p:nvSpPr>
        <p:spPr/>
        <p:txBody>
          <a:bodyPr/>
          <a:lstStyle/>
          <a:p>
            <a:fld id="{350D23F9-91F2-4012-B5C4-3B4719FB4B77}" type="slidenum">
              <a:rPr lang="sk-SK" smtClean="0"/>
              <a:pPr/>
              <a:t>26</a:t>
            </a:fld>
            <a:endParaRPr lang="sk-SK"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57199"/>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Postavenie, pôsobnosť a organizácia úradu</a:t>
            </a:r>
            <a:endParaRPr lang="sk-SK" sz="2000" dirty="0"/>
          </a:p>
        </p:txBody>
      </p:sp>
      <p:sp>
        <p:nvSpPr>
          <p:cNvPr id="3" name="Zástupný symbol obsahu 2"/>
          <p:cNvSpPr>
            <a:spLocks noGrp="1"/>
          </p:cNvSpPr>
          <p:nvPr>
            <p:ph idx="1"/>
          </p:nvPr>
        </p:nvSpPr>
        <p:spPr>
          <a:xfrm>
            <a:off x="457200" y="1052736"/>
            <a:ext cx="8229600" cy="5073427"/>
          </a:xfrm>
        </p:spPr>
        <p:txBody>
          <a:bodyPr>
            <a:normAutofit/>
          </a:bodyPr>
          <a:lstStyle/>
          <a:p>
            <a:pPr algn="ctr">
              <a:buNone/>
            </a:pPr>
            <a:r>
              <a:rPr lang="sk-SK" sz="1800" b="1" dirty="0">
                <a:latin typeface="Tahoma" pitchFamily="34" charset="0"/>
                <a:ea typeface="Tahoma" pitchFamily="34" charset="0"/>
                <a:cs typeface="Tahoma" pitchFamily="34" charset="0"/>
              </a:rPr>
              <a:t>Úlohy úradu § 81 </a:t>
            </a:r>
          </a:p>
          <a:p>
            <a:pPr algn="ctr">
              <a:buNone/>
            </a:pPr>
            <a:endParaRPr lang="sk-SK" sz="2000" dirty="0">
              <a:latin typeface="Tahoma" pitchFamily="34" charset="0"/>
              <a:ea typeface="Tahoma" pitchFamily="34" charset="0"/>
              <a:cs typeface="Tahoma" pitchFamily="34" charset="0"/>
            </a:endParaRPr>
          </a:p>
          <a:p>
            <a:pPr>
              <a:buNone/>
            </a:pPr>
            <a:r>
              <a:rPr lang="sk-SK" sz="2000" dirty="0">
                <a:latin typeface="Tahoma" pitchFamily="34" charset="0"/>
                <a:ea typeface="Tahoma" pitchFamily="34" charset="0"/>
                <a:cs typeface="Tahoma" pitchFamily="34" charset="0"/>
              </a:rPr>
              <a:t>Pri výkone dozoru plní úlohy:</a:t>
            </a:r>
          </a:p>
          <a:p>
            <a:pPr marL="2063750" indent="0">
              <a:buNone/>
            </a:pPr>
            <a:endParaRPr lang="sk-SK" sz="2000" dirty="0">
              <a:latin typeface="Tahoma" pitchFamily="34" charset="0"/>
              <a:ea typeface="Tahoma" pitchFamily="34" charset="0"/>
              <a:cs typeface="Tahoma" pitchFamily="34" charset="0"/>
            </a:endParaRPr>
          </a:p>
          <a:p>
            <a:pPr marL="985838" indent="-534988">
              <a:buFont typeface="Wingdings" pitchFamily="2" charset="2"/>
              <a:buChar char="ü"/>
            </a:pPr>
            <a:r>
              <a:rPr lang="sk-SK" sz="2000" dirty="0">
                <a:latin typeface="Tahoma" pitchFamily="34" charset="0"/>
                <a:ea typeface="Tahoma" pitchFamily="34" charset="0"/>
                <a:cs typeface="Tahoma" pitchFamily="34" charset="0"/>
              </a:rPr>
              <a:t>Poskytuje konzultácie ods. 2 písm. c</a:t>
            </a:r>
          </a:p>
          <a:p>
            <a:pPr marL="985838" indent="-534988">
              <a:buNone/>
            </a:pPr>
            <a:endParaRPr lang="sk-SK" sz="2000" dirty="0">
              <a:latin typeface="Tahoma" pitchFamily="34" charset="0"/>
              <a:ea typeface="Tahoma" pitchFamily="34" charset="0"/>
              <a:cs typeface="Tahoma" pitchFamily="34" charset="0"/>
            </a:endParaRPr>
          </a:p>
          <a:p>
            <a:pPr marL="985838" indent="-534988">
              <a:buFont typeface="Wingdings" pitchFamily="2" charset="2"/>
              <a:buChar char="ü"/>
            </a:pPr>
            <a:r>
              <a:rPr lang="sk-SK" sz="2000" dirty="0">
                <a:latin typeface="Tahoma" pitchFamily="34" charset="0"/>
                <a:ea typeface="Tahoma" pitchFamily="34" charset="0"/>
                <a:cs typeface="Tahoma" pitchFamily="34" charset="0"/>
              </a:rPr>
              <a:t>Metodicky usmerňuje ods. 2 písm. d</a:t>
            </a:r>
          </a:p>
          <a:p>
            <a:pPr marL="985838" indent="-534988">
              <a:buNone/>
            </a:pPr>
            <a:endParaRPr lang="sk-SK" sz="2000" dirty="0">
              <a:latin typeface="Tahoma" pitchFamily="34" charset="0"/>
              <a:ea typeface="Tahoma" pitchFamily="34" charset="0"/>
              <a:cs typeface="Tahoma" pitchFamily="34" charset="0"/>
            </a:endParaRPr>
          </a:p>
          <a:p>
            <a:pPr marL="985838" indent="-534988">
              <a:buFont typeface="Wingdings" pitchFamily="2" charset="2"/>
              <a:buChar char="ü"/>
            </a:pPr>
            <a:r>
              <a:rPr lang="sk-SK" sz="2000" dirty="0">
                <a:latin typeface="Tahoma" pitchFamily="34" charset="0"/>
                <a:ea typeface="Tahoma" pitchFamily="34" charset="0"/>
                <a:cs typeface="Tahoma" pitchFamily="34" charset="0"/>
              </a:rPr>
              <a:t>Odporúča opatrenia na zabezpečenie ochrany osobných údajov v informačných systémoch ods. 3 písm. k</a:t>
            </a:r>
          </a:p>
          <a:p>
            <a:pPr marL="2063750" indent="0">
              <a:lnSpc>
                <a:spcPct val="150000"/>
              </a:lnSpc>
              <a:buNone/>
            </a:pPr>
            <a:endParaRPr lang="sk-SK" sz="2000" dirty="0">
              <a:latin typeface="Tahoma" pitchFamily="34" charset="0"/>
              <a:ea typeface="Tahoma" pitchFamily="34" charset="0"/>
              <a:cs typeface="Tahoma" pitchFamily="34" charset="0"/>
            </a:endParaRPr>
          </a:p>
          <a:p>
            <a:pPr>
              <a:buNone/>
            </a:pPr>
            <a:r>
              <a:rPr lang="sk-SK" sz="2000" dirty="0">
                <a:latin typeface="Tahoma" pitchFamily="34" charset="0"/>
                <a:ea typeface="Tahoma" pitchFamily="34" charset="0"/>
                <a:cs typeface="Tahoma" pitchFamily="34" charset="0"/>
              </a:rPr>
              <a:t>Kontakty: </a:t>
            </a:r>
            <a:r>
              <a:rPr lang="sk-SK" sz="2000" dirty="0">
                <a:latin typeface="Tahoma" panose="020B0604030504040204" pitchFamily="34" charset="0"/>
                <a:ea typeface="Tahoma" panose="020B0604030504040204" pitchFamily="34" charset="0"/>
                <a:cs typeface="Tahoma" panose="020B0604030504040204" pitchFamily="34" charset="0"/>
                <a:hlinkClick r:id="rId2"/>
              </a:rPr>
              <a:t>https://dataprotection.gov.sk/uoou/node/148</a:t>
            </a:r>
            <a:r>
              <a:rPr lang="sk-SK" sz="2000" dirty="0">
                <a:latin typeface="Tahoma" panose="020B0604030504040204" pitchFamily="34" charset="0"/>
                <a:ea typeface="Tahoma" panose="020B0604030504040204" pitchFamily="34" charset="0"/>
                <a:cs typeface="Tahoma" panose="020B0604030504040204" pitchFamily="34" charset="0"/>
              </a:rPr>
              <a:t> </a:t>
            </a:r>
          </a:p>
        </p:txBody>
      </p:sp>
      <p:sp>
        <p:nvSpPr>
          <p:cNvPr id="5" name="Zástupný objekt pre číslo snímky 4">
            <a:extLst>
              <a:ext uri="{FF2B5EF4-FFF2-40B4-BE49-F238E27FC236}">
                <a16:creationId xmlns:a16="http://schemas.microsoft.com/office/drawing/2014/main" id="{8A945AE5-CBFA-45D8-8A0E-34B6FBF50DEE}"/>
              </a:ext>
            </a:extLst>
          </p:cNvPr>
          <p:cNvSpPr>
            <a:spLocks noGrp="1"/>
          </p:cNvSpPr>
          <p:nvPr>
            <p:ph type="sldNum" sz="quarter" idx="12"/>
          </p:nvPr>
        </p:nvSpPr>
        <p:spPr/>
        <p:txBody>
          <a:bodyPr/>
          <a:lstStyle/>
          <a:p>
            <a:fld id="{350D23F9-91F2-4012-B5C4-3B4719FB4B77}" type="slidenum">
              <a:rPr lang="sk-SK" smtClean="0"/>
              <a:pPr/>
              <a:t>27</a:t>
            </a:fld>
            <a:endParaRPr lang="sk-SK"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Postavenie, pôsobnosť a organizácia úradu</a:t>
            </a:r>
            <a:b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1800" dirty="0">
              <a:solidFill>
                <a:srgbClr val="0000CC"/>
              </a:solidFill>
            </a:endParaRPr>
          </a:p>
        </p:txBody>
      </p:sp>
      <p:pic>
        <p:nvPicPr>
          <p:cNvPr id="7" name="Zástupný objekt pre obsah 6">
            <a:extLst>
              <a:ext uri="{FF2B5EF4-FFF2-40B4-BE49-F238E27FC236}">
                <a16:creationId xmlns:a16="http://schemas.microsoft.com/office/drawing/2014/main" id="{AF9DE9F0-69DE-4064-8657-C022D27212E0}"/>
              </a:ext>
            </a:extLst>
          </p:cNvPr>
          <p:cNvPicPr>
            <a:picLocks noGrp="1"/>
          </p:cNvPicPr>
          <p:nvPr>
            <p:ph idx="1"/>
          </p:nvPr>
        </p:nvPicPr>
        <p:blipFill rotWithShape="1">
          <a:blip r:embed="rId2"/>
          <a:srcRect l="1606" t="14092" r="10026" b="5548"/>
          <a:stretch/>
        </p:blipFill>
        <p:spPr bwMode="auto">
          <a:xfrm>
            <a:off x="457200" y="1484784"/>
            <a:ext cx="8229600" cy="4483223"/>
          </a:xfrm>
          <a:prstGeom prst="rect">
            <a:avLst/>
          </a:prstGeom>
          <a:ln>
            <a:noFill/>
          </a:ln>
          <a:extLst>
            <a:ext uri="{53640926-AAD7-44D8-BBD7-CCE9431645EC}">
              <a14:shadowObscured xmlns:a14="http://schemas.microsoft.com/office/drawing/2010/main"/>
            </a:ext>
          </a:extLst>
        </p:spPr>
      </p:pic>
      <p:sp>
        <p:nvSpPr>
          <p:cNvPr id="4" name="Zástupný objekt pre číslo snímky 3">
            <a:extLst>
              <a:ext uri="{FF2B5EF4-FFF2-40B4-BE49-F238E27FC236}">
                <a16:creationId xmlns:a16="http://schemas.microsoft.com/office/drawing/2014/main" id="{025A36E4-06F3-4015-996E-71CDC9C8649D}"/>
              </a:ext>
            </a:extLst>
          </p:cNvPr>
          <p:cNvSpPr>
            <a:spLocks noGrp="1"/>
          </p:cNvSpPr>
          <p:nvPr>
            <p:ph type="sldNum" sz="quarter" idx="12"/>
          </p:nvPr>
        </p:nvSpPr>
        <p:spPr/>
        <p:txBody>
          <a:bodyPr/>
          <a:lstStyle/>
          <a:p>
            <a:fld id="{350D23F9-91F2-4012-B5C4-3B4719FB4B77}" type="slidenum">
              <a:rPr lang="sk-SK" smtClean="0"/>
              <a:pPr/>
              <a:t>28</a:t>
            </a:fld>
            <a:endParaRPr lang="sk-SK" dirty="0"/>
          </a:p>
        </p:txBody>
      </p:sp>
    </p:spTree>
    <p:extLst>
      <p:ext uri="{BB962C8B-B14F-4D97-AF65-F5344CB8AC3E}">
        <p14:creationId xmlns:p14="http://schemas.microsoft.com/office/powerpoint/2010/main" val="3068633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73223"/>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Postavenie, pôsobnosť a organizácia úradu</a:t>
            </a:r>
            <a:endParaRPr lang="sk-SK" sz="2000" dirty="0">
              <a:solidFill>
                <a:srgbClr val="0000CC"/>
              </a:solidFill>
            </a:endParaRPr>
          </a:p>
        </p:txBody>
      </p:sp>
      <p:sp>
        <p:nvSpPr>
          <p:cNvPr id="7" name="Šípka: nahor 6"/>
          <p:cNvSpPr/>
          <p:nvPr/>
        </p:nvSpPr>
        <p:spPr>
          <a:xfrm>
            <a:off x="7524328" y="2852936"/>
            <a:ext cx="216024" cy="43204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k-SK" dirty="0"/>
          </a:p>
        </p:txBody>
      </p:sp>
      <p:pic>
        <p:nvPicPr>
          <p:cNvPr id="8" name="Zástupný objekt pre obsah 7">
            <a:extLst>
              <a:ext uri="{FF2B5EF4-FFF2-40B4-BE49-F238E27FC236}">
                <a16:creationId xmlns:a16="http://schemas.microsoft.com/office/drawing/2014/main" id="{804B1F6E-20CB-43FA-B422-134F047F15CA}"/>
              </a:ext>
            </a:extLst>
          </p:cNvPr>
          <p:cNvPicPr>
            <a:picLocks noGrp="1"/>
          </p:cNvPicPr>
          <p:nvPr>
            <p:ph idx="1"/>
          </p:nvPr>
        </p:nvPicPr>
        <p:blipFill rotWithShape="1">
          <a:blip r:embed="rId3"/>
          <a:srcRect l="9534" t="8379" r="9490" b="4215"/>
          <a:stretch/>
        </p:blipFill>
        <p:spPr bwMode="auto">
          <a:xfrm>
            <a:off x="844878" y="1196752"/>
            <a:ext cx="7454243" cy="4929411"/>
          </a:xfrm>
          <a:prstGeom prst="rect">
            <a:avLst/>
          </a:prstGeom>
          <a:ln>
            <a:noFill/>
          </a:ln>
          <a:extLst>
            <a:ext uri="{53640926-AAD7-44D8-BBD7-CCE9431645EC}">
              <a14:shadowObscured xmlns:a14="http://schemas.microsoft.com/office/drawing/2010/main"/>
            </a:ext>
          </a:extLst>
        </p:spPr>
      </p:pic>
      <p:sp>
        <p:nvSpPr>
          <p:cNvPr id="10" name="Šípka: nahor 9">
            <a:extLst>
              <a:ext uri="{FF2B5EF4-FFF2-40B4-BE49-F238E27FC236}">
                <a16:creationId xmlns:a16="http://schemas.microsoft.com/office/drawing/2014/main" id="{6CC79AB6-909F-4C17-BBCD-32D4F21D11DA}"/>
              </a:ext>
            </a:extLst>
          </p:cNvPr>
          <p:cNvSpPr/>
          <p:nvPr/>
        </p:nvSpPr>
        <p:spPr>
          <a:xfrm>
            <a:off x="1403648" y="3212976"/>
            <a:ext cx="288031" cy="648072"/>
          </a:xfrm>
          <a:prstGeom prst="upArrow">
            <a:avLst/>
          </a:prstGeom>
          <a:solidFill>
            <a:srgbClr val="C0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k-SK"/>
          </a:p>
        </p:txBody>
      </p:sp>
      <p:sp>
        <p:nvSpPr>
          <p:cNvPr id="4" name="Zástupný objekt pre číslo snímky 3">
            <a:extLst>
              <a:ext uri="{FF2B5EF4-FFF2-40B4-BE49-F238E27FC236}">
                <a16:creationId xmlns:a16="http://schemas.microsoft.com/office/drawing/2014/main" id="{E5F07AC0-DED2-4222-92E4-127D603946B9}"/>
              </a:ext>
            </a:extLst>
          </p:cNvPr>
          <p:cNvSpPr>
            <a:spLocks noGrp="1"/>
          </p:cNvSpPr>
          <p:nvPr>
            <p:ph type="sldNum" sz="quarter" idx="12"/>
          </p:nvPr>
        </p:nvSpPr>
        <p:spPr/>
        <p:txBody>
          <a:bodyPr/>
          <a:lstStyle/>
          <a:p>
            <a:fld id="{350D23F9-91F2-4012-B5C4-3B4719FB4B77}" type="slidenum">
              <a:rPr lang="sk-SK" smtClean="0"/>
              <a:pPr/>
              <a:t>29</a:t>
            </a:fld>
            <a:endParaRPr lang="sk-SK" dirty="0"/>
          </a:p>
        </p:txBody>
      </p:sp>
    </p:spTree>
    <p:extLst>
      <p:ext uri="{BB962C8B-B14F-4D97-AF65-F5344CB8AC3E}">
        <p14:creationId xmlns:p14="http://schemas.microsoft.com/office/powerpoint/2010/main" val="101982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16F667-E138-4894-A1BC-D4496A483E71}"/>
              </a:ext>
            </a:extLst>
          </p:cNvPr>
          <p:cNvSpPr>
            <a:spLocks noGrp="1"/>
          </p:cNvSpPr>
          <p:nvPr>
            <p:ph type="title"/>
          </p:nvPr>
        </p:nvSpPr>
        <p:spPr>
          <a:xfrm>
            <a:off x="457200" y="274638"/>
            <a:ext cx="8229600" cy="1066130"/>
          </a:xfrm>
        </p:spPr>
        <p:txBody>
          <a:bodyPr>
            <a:normAutofit fontScale="90000"/>
          </a:bodyPr>
          <a:lstStyle/>
          <a:p>
            <a:r>
              <a:rPr lang="sk-SK" sz="2400" spc="400" dirty="0">
                <a:latin typeface="Tahoma" panose="020B0604030504040204" pitchFamily="34" charset="0"/>
                <a:ea typeface="Tahoma" panose="020B0604030504040204" pitchFamily="34" charset="0"/>
                <a:cs typeface="Tahoma" panose="020B0604030504040204" pitchFamily="34" charset="0"/>
              </a:rPr>
              <a:t>Vyhľadávanie zákonov</a:t>
            </a:r>
            <a:br>
              <a:rPr lang="sk-SK" sz="2400" dirty="0">
                <a:latin typeface="Tahoma" panose="020B0604030504040204" pitchFamily="34" charset="0"/>
                <a:ea typeface="Tahoma" panose="020B0604030504040204" pitchFamily="34" charset="0"/>
                <a:cs typeface="Tahoma" panose="020B0604030504040204" pitchFamily="34" charset="0"/>
              </a:rPr>
            </a:br>
            <a:br>
              <a:rPr lang="sk-SK" sz="2400" dirty="0">
                <a:latin typeface="Tahoma" panose="020B0604030504040204" pitchFamily="34" charset="0"/>
                <a:ea typeface="Tahoma" panose="020B0604030504040204" pitchFamily="34" charset="0"/>
                <a:cs typeface="Tahoma" panose="020B0604030504040204" pitchFamily="34" charset="0"/>
              </a:rPr>
            </a:br>
            <a:r>
              <a:rPr lang="sk-SK" sz="1600" dirty="0">
                <a:latin typeface="Tahoma" panose="020B0604030504040204" pitchFamily="34" charset="0"/>
                <a:ea typeface="Tahoma" panose="020B0604030504040204" pitchFamily="34" charset="0"/>
                <a:cs typeface="Tahoma" panose="020B0604030504040204" pitchFamily="34" charset="0"/>
                <a:hlinkClick r:id="rId2"/>
              </a:rPr>
              <a:t>SLOV-LEX</a:t>
            </a:r>
            <a:endParaRPr lang="sk-SK" sz="1600" dirty="0">
              <a:latin typeface="Tahoma" panose="020B0604030504040204" pitchFamily="34" charset="0"/>
              <a:ea typeface="Tahoma" panose="020B0604030504040204" pitchFamily="34" charset="0"/>
              <a:cs typeface="Tahoma" panose="020B0604030504040204" pitchFamily="34" charset="0"/>
            </a:endParaRPr>
          </a:p>
        </p:txBody>
      </p:sp>
      <p:pic>
        <p:nvPicPr>
          <p:cNvPr id="6" name="Zástupný objekt pre obsah 5">
            <a:extLst>
              <a:ext uri="{FF2B5EF4-FFF2-40B4-BE49-F238E27FC236}">
                <a16:creationId xmlns:a16="http://schemas.microsoft.com/office/drawing/2014/main" id="{10426ED1-D75A-46AF-8740-8C0FC7CBBC83}"/>
              </a:ext>
            </a:extLst>
          </p:cNvPr>
          <p:cNvPicPr>
            <a:picLocks noGrp="1"/>
          </p:cNvPicPr>
          <p:nvPr>
            <p:ph idx="1"/>
          </p:nvPr>
        </p:nvPicPr>
        <p:blipFill rotWithShape="1">
          <a:blip r:embed="rId3"/>
          <a:srcRect l="9318" t="11807" r="10346" b="4405"/>
          <a:stretch/>
        </p:blipFill>
        <p:spPr bwMode="auto">
          <a:xfrm>
            <a:off x="714669" y="1600200"/>
            <a:ext cx="7714661" cy="4525963"/>
          </a:xfrm>
          <a:prstGeom prst="rect">
            <a:avLst/>
          </a:prstGeom>
          <a:ln>
            <a:noFill/>
          </a:ln>
          <a:extLst>
            <a:ext uri="{53640926-AAD7-44D8-BBD7-CCE9431645EC}">
              <a14:shadowObscured xmlns:a14="http://schemas.microsoft.com/office/drawing/2010/main"/>
            </a:ext>
          </a:extLst>
        </p:spPr>
      </p:pic>
      <p:pic>
        <p:nvPicPr>
          <p:cNvPr id="4" name="Zástupný objekt pre obsah 5">
            <a:extLst>
              <a:ext uri="{FF2B5EF4-FFF2-40B4-BE49-F238E27FC236}">
                <a16:creationId xmlns:a16="http://schemas.microsoft.com/office/drawing/2014/main" id="{2896A0B7-3A72-4F30-A00E-0E94546E486A}"/>
              </a:ext>
            </a:extLst>
          </p:cNvPr>
          <p:cNvPicPr>
            <a:picLocks/>
          </p:cNvPicPr>
          <p:nvPr/>
        </p:nvPicPr>
        <p:blipFill rotWithShape="1">
          <a:blip r:embed="rId3"/>
          <a:srcRect l="9318" t="11807" r="10346" b="4405"/>
          <a:stretch/>
        </p:blipFill>
        <p:spPr bwMode="auto">
          <a:xfrm>
            <a:off x="714669" y="1628800"/>
            <a:ext cx="7714661" cy="4525963"/>
          </a:xfrm>
          <a:prstGeom prst="rect">
            <a:avLst/>
          </a:prstGeom>
          <a:ln>
            <a:noFill/>
          </a:ln>
          <a:extLst>
            <a:ext uri="{53640926-AAD7-44D8-BBD7-CCE9431645EC}">
              <a14:shadowObscured xmlns:a14="http://schemas.microsoft.com/office/drawing/2010/main"/>
            </a:ext>
          </a:extLst>
        </p:spPr>
      </p:pic>
      <p:sp>
        <p:nvSpPr>
          <p:cNvPr id="5" name="Slnko 4">
            <a:extLst>
              <a:ext uri="{FF2B5EF4-FFF2-40B4-BE49-F238E27FC236}">
                <a16:creationId xmlns:a16="http://schemas.microsoft.com/office/drawing/2014/main" id="{88AC58EC-8D0C-45C2-B164-68497DDEF33D}"/>
              </a:ext>
            </a:extLst>
          </p:cNvPr>
          <p:cNvSpPr/>
          <p:nvPr/>
        </p:nvSpPr>
        <p:spPr>
          <a:xfrm>
            <a:off x="2339752" y="5517232"/>
            <a:ext cx="361950" cy="32385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k-SK" dirty="0"/>
          </a:p>
        </p:txBody>
      </p:sp>
      <p:sp>
        <p:nvSpPr>
          <p:cNvPr id="7" name="Zástupný objekt pre číslo snímky 6">
            <a:extLst>
              <a:ext uri="{FF2B5EF4-FFF2-40B4-BE49-F238E27FC236}">
                <a16:creationId xmlns:a16="http://schemas.microsoft.com/office/drawing/2014/main" id="{89D6540E-1007-4F54-A03B-AFE691C67911}"/>
              </a:ext>
            </a:extLst>
          </p:cNvPr>
          <p:cNvSpPr>
            <a:spLocks noGrp="1"/>
          </p:cNvSpPr>
          <p:nvPr>
            <p:ph type="sldNum" sz="quarter" idx="12"/>
          </p:nvPr>
        </p:nvSpPr>
        <p:spPr/>
        <p:txBody>
          <a:bodyPr/>
          <a:lstStyle/>
          <a:p>
            <a:fld id="{350D23F9-91F2-4012-B5C4-3B4719FB4B77}" type="slidenum">
              <a:rPr lang="sk-SK" smtClean="0"/>
              <a:pPr/>
              <a:t>3</a:t>
            </a:fld>
            <a:endParaRPr lang="sk-SK" dirty="0"/>
          </a:p>
        </p:txBody>
      </p:sp>
    </p:spTree>
    <p:extLst>
      <p:ext uri="{BB962C8B-B14F-4D97-AF65-F5344CB8AC3E}">
        <p14:creationId xmlns:p14="http://schemas.microsoft.com/office/powerpoint/2010/main" val="4126288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Postavenie, pôsobnosť a organizácia úradu</a:t>
            </a:r>
            <a:b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1800" dirty="0">
              <a:solidFill>
                <a:srgbClr val="0000CC"/>
              </a:solidFill>
            </a:endParaRPr>
          </a:p>
        </p:txBody>
      </p:sp>
      <p:pic>
        <p:nvPicPr>
          <p:cNvPr id="6" name="Zástupný objekt pre obsah 5">
            <a:extLst>
              <a:ext uri="{FF2B5EF4-FFF2-40B4-BE49-F238E27FC236}">
                <a16:creationId xmlns:a16="http://schemas.microsoft.com/office/drawing/2014/main" id="{BCD99193-9E1C-4306-9F66-A219AD6CE997}"/>
              </a:ext>
            </a:extLst>
          </p:cNvPr>
          <p:cNvPicPr>
            <a:picLocks noGrp="1"/>
          </p:cNvPicPr>
          <p:nvPr>
            <p:ph idx="1"/>
          </p:nvPr>
        </p:nvPicPr>
        <p:blipFill rotWithShape="1">
          <a:blip r:embed="rId2"/>
          <a:srcRect l="213" t="17329" r="5635" b="27637"/>
          <a:stretch/>
        </p:blipFill>
        <p:spPr bwMode="auto">
          <a:xfrm>
            <a:off x="457200" y="1556792"/>
            <a:ext cx="8229600" cy="3960440"/>
          </a:xfrm>
          <a:prstGeom prst="rect">
            <a:avLst/>
          </a:prstGeom>
          <a:ln>
            <a:noFill/>
          </a:ln>
          <a:extLst>
            <a:ext uri="{53640926-AAD7-44D8-BBD7-CCE9431645EC}">
              <a14:shadowObscured xmlns:a14="http://schemas.microsoft.com/office/drawing/2010/main"/>
            </a:ext>
          </a:extLst>
        </p:spPr>
      </p:pic>
      <p:sp>
        <p:nvSpPr>
          <p:cNvPr id="4" name="Zástupný objekt pre číslo snímky 3">
            <a:extLst>
              <a:ext uri="{FF2B5EF4-FFF2-40B4-BE49-F238E27FC236}">
                <a16:creationId xmlns:a16="http://schemas.microsoft.com/office/drawing/2014/main" id="{B86CF7B5-DA26-4366-8261-C4778893EE36}"/>
              </a:ext>
            </a:extLst>
          </p:cNvPr>
          <p:cNvSpPr>
            <a:spLocks noGrp="1"/>
          </p:cNvSpPr>
          <p:nvPr>
            <p:ph type="sldNum" sz="quarter" idx="12"/>
          </p:nvPr>
        </p:nvSpPr>
        <p:spPr/>
        <p:txBody>
          <a:bodyPr/>
          <a:lstStyle/>
          <a:p>
            <a:fld id="{350D23F9-91F2-4012-B5C4-3B4719FB4B77}" type="slidenum">
              <a:rPr lang="sk-SK" smtClean="0"/>
              <a:pPr/>
              <a:t>30</a:t>
            </a:fld>
            <a:endParaRPr lang="sk-SK" dirty="0"/>
          </a:p>
        </p:txBody>
      </p:sp>
    </p:spTree>
    <p:extLst>
      <p:ext uri="{BB962C8B-B14F-4D97-AF65-F5344CB8AC3E}">
        <p14:creationId xmlns:p14="http://schemas.microsoft.com/office/powerpoint/2010/main" val="195825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066130"/>
          </a:xfrm>
        </p:spPr>
        <p:txBody>
          <a:bodyPr>
            <a:normAutofit/>
          </a:bodyPr>
          <a:lstStyle/>
          <a:p>
            <a:r>
              <a:rPr lang="sk-SK" sz="20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ČASŤ PRVÁ</a:t>
            </a:r>
            <a:br>
              <a:rPr lang="sk-SK" sz="20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Základné ustanovenia</a:t>
            </a:r>
          </a:p>
        </p:txBody>
      </p:sp>
      <p:sp>
        <p:nvSpPr>
          <p:cNvPr id="3" name="Zástupný symbol obsahu 2"/>
          <p:cNvSpPr>
            <a:spLocks noGrp="1"/>
          </p:cNvSpPr>
          <p:nvPr>
            <p:ph idx="1"/>
          </p:nvPr>
        </p:nvSpPr>
        <p:spPr>
          <a:xfrm>
            <a:off x="457200" y="1600200"/>
            <a:ext cx="8363272" cy="4565104"/>
          </a:xfrm>
        </p:spPr>
        <p:txBody>
          <a:bodyPr>
            <a:normAutofit/>
          </a:bodyPr>
          <a:lstStyle/>
          <a:p>
            <a:pPr algn="ctr">
              <a:spcBef>
                <a:spcPts val="0"/>
              </a:spcBef>
              <a:buNone/>
            </a:pPr>
            <a:endParaRPr lang="sk-SK" sz="2000" b="1" dirty="0">
              <a:ln w="10541" cmpd="sng">
                <a:solidFill>
                  <a:srgbClr val="FFC000"/>
                </a:solidFill>
                <a:prstDash val="solid"/>
              </a:ln>
              <a:solidFill>
                <a:srgbClr val="0000CC"/>
              </a:solidFill>
              <a:latin typeface="Tahoma" pitchFamily="34" charset="0"/>
              <a:ea typeface="Tahoma" pitchFamily="34" charset="0"/>
              <a:cs typeface="Tahoma" pitchFamily="34" charset="0"/>
            </a:endParaRPr>
          </a:p>
          <a:p>
            <a:pPr algn="ctr">
              <a:spcBef>
                <a:spcPts val="0"/>
              </a:spcBef>
              <a:buNone/>
            </a:pPr>
            <a:r>
              <a:rPr lang="sk-SK" sz="2000" b="1" dirty="0">
                <a:ln w="10541" cmpd="sng">
                  <a:solidFill>
                    <a:srgbClr val="FFC000"/>
                  </a:solidFill>
                  <a:prstDash val="solid"/>
                </a:ln>
                <a:solidFill>
                  <a:srgbClr val="0000CC"/>
                </a:solidFill>
                <a:latin typeface="Tahoma" pitchFamily="34" charset="0"/>
                <a:ea typeface="Tahoma" pitchFamily="34" charset="0"/>
                <a:cs typeface="Tahoma" pitchFamily="34" charset="0"/>
              </a:rPr>
              <a:t>Predmet zákona § 1 a § 2</a:t>
            </a:r>
          </a:p>
          <a:p>
            <a:pPr algn="ctr">
              <a:spcBef>
                <a:spcPts val="0"/>
              </a:spcBef>
              <a:buNone/>
            </a:pPr>
            <a:endParaRPr lang="sk-SK" sz="1600" dirty="0">
              <a:latin typeface="Tahoma" pitchFamily="34" charset="0"/>
              <a:ea typeface="Tahoma" pitchFamily="34" charset="0"/>
              <a:cs typeface="Tahoma" pitchFamily="34" charset="0"/>
            </a:endParaRPr>
          </a:p>
          <a:p>
            <a:pPr marL="1254125" indent="-539750">
              <a:spcBef>
                <a:spcPts val="0"/>
              </a:spcBef>
              <a:buFont typeface="Wingdings" pitchFamily="2" charset="2"/>
              <a:buChar char="Ø"/>
            </a:pPr>
            <a:r>
              <a:rPr lang="sk-SK" sz="2000" dirty="0">
                <a:latin typeface="Tahoma" pitchFamily="34" charset="0"/>
                <a:ea typeface="Tahoma" pitchFamily="34" charset="0"/>
                <a:cs typeface="Tahoma" pitchFamily="34" charset="0"/>
              </a:rPr>
              <a:t>Ochrana práv fyzických osôb</a:t>
            </a:r>
          </a:p>
          <a:p>
            <a:pPr marL="714375" indent="0">
              <a:spcBef>
                <a:spcPts val="0"/>
              </a:spcBef>
              <a:buNone/>
            </a:pPr>
            <a:endParaRPr lang="sk-SK" sz="2000" dirty="0">
              <a:latin typeface="Tahoma" pitchFamily="34" charset="0"/>
              <a:ea typeface="Tahoma" pitchFamily="34" charset="0"/>
              <a:cs typeface="Tahoma" pitchFamily="34" charset="0"/>
            </a:endParaRPr>
          </a:p>
          <a:p>
            <a:pPr marL="1254125" indent="-539750">
              <a:spcBef>
                <a:spcPts val="0"/>
              </a:spcBef>
              <a:buFont typeface="Wingdings" pitchFamily="2" charset="2"/>
              <a:buChar char="Ø"/>
            </a:pPr>
            <a:r>
              <a:rPr lang="sk-SK" sz="2000" dirty="0">
                <a:latin typeface="Tahoma" pitchFamily="34" charset="0"/>
                <a:ea typeface="Tahoma" pitchFamily="34" charset="0"/>
                <a:cs typeface="Tahoma" pitchFamily="34" charset="0"/>
              </a:rPr>
              <a:t>Práva, povinnosti a zodpovednosť pri spracúvaní osobných údajov</a:t>
            </a:r>
          </a:p>
          <a:p>
            <a:pPr marL="714375" indent="0">
              <a:spcBef>
                <a:spcPts val="0"/>
              </a:spcBef>
              <a:buNone/>
            </a:pPr>
            <a:endParaRPr lang="sk-SK" sz="2000" dirty="0">
              <a:latin typeface="Tahoma" pitchFamily="34" charset="0"/>
              <a:ea typeface="Tahoma" pitchFamily="34" charset="0"/>
              <a:cs typeface="Tahoma" pitchFamily="34" charset="0"/>
            </a:endParaRPr>
          </a:p>
          <a:p>
            <a:pPr marL="1254125" indent="-539750">
              <a:spcBef>
                <a:spcPts val="0"/>
              </a:spcBef>
              <a:buFont typeface="Wingdings" pitchFamily="2" charset="2"/>
              <a:buChar char="Ø"/>
            </a:pPr>
            <a:r>
              <a:rPr lang="sk-SK" sz="2000" dirty="0">
                <a:latin typeface="Tahoma" pitchFamily="34" charset="0"/>
                <a:ea typeface="Tahoma" pitchFamily="34" charset="0"/>
                <a:cs typeface="Tahoma" pitchFamily="34" charset="0"/>
              </a:rPr>
              <a:t>Postavenie, pôsobnosť a organizácia Úradu na ochranu osobných údajov</a:t>
            </a:r>
          </a:p>
          <a:p>
            <a:pPr marL="714375" indent="0">
              <a:spcBef>
                <a:spcPts val="0"/>
              </a:spcBef>
              <a:buNone/>
            </a:pPr>
            <a:endParaRPr lang="sk-SK" sz="2000" dirty="0">
              <a:latin typeface="Tahoma" pitchFamily="34" charset="0"/>
              <a:ea typeface="Tahoma" pitchFamily="34" charset="0"/>
              <a:cs typeface="Tahoma" pitchFamily="34" charset="0"/>
            </a:endParaRPr>
          </a:p>
          <a:p>
            <a:pPr marL="1254125" indent="-539750">
              <a:spcBef>
                <a:spcPts val="0"/>
              </a:spcBef>
              <a:buFont typeface="Wingdings" pitchFamily="2" charset="2"/>
              <a:buChar char="Ø"/>
            </a:pPr>
            <a:r>
              <a:rPr lang="sk-SK" sz="2000" dirty="0">
                <a:latin typeface="Tahoma" pitchFamily="34" charset="0"/>
                <a:ea typeface="Tahoma" pitchFamily="34" charset="0"/>
                <a:cs typeface="Tahoma" pitchFamily="34" charset="0"/>
              </a:rPr>
              <a:t>Vymedzenie pojmu „ Osobný údaj“</a:t>
            </a:r>
            <a:endParaRPr lang="sk-SK" b="1" dirty="0">
              <a:ln w="10541" cmpd="sng">
                <a:solidFill>
                  <a:srgbClr val="FFC000"/>
                </a:solidFill>
                <a:prstDash val="solid"/>
              </a:ln>
              <a:solidFill>
                <a:srgbClr val="0000CC"/>
              </a:solidFill>
              <a:latin typeface="Tahoma" pitchFamily="34" charset="0"/>
              <a:ea typeface="Tahoma" pitchFamily="34" charset="0"/>
              <a:cs typeface="Tahoma" pitchFamily="34" charset="0"/>
            </a:endParaRPr>
          </a:p>
        </p:txBody>
      </p:sp>
      <p:sp>
        <p:nvSpPr>
          <p:cNvPr id="5" name="Zástupný objekt pre číslo snímky 4">
            <a:extLst>
              <a:ext uri="{FF2B5EF4-FFF2-40B4-BE49-F238E27FC236}">
                <a16:creationId xmlns:a16="http://schemas.microsoft.com/office/drawing/2014/main" id="{528E1129-37C7-4AF2-A293-46B660D1E8BC}"/>
              </a:ext>
            </a:extLst>
          </p:cNvPr>
          <p:cNvSpPr>
            <a:spLocks noGrp="1"/>
          </p:cNvSpPr>
          <p:nvPr>
            <p:ph type="sldNum" sz="quarter" idx="12"/>
          </p:nvPr>
        </p:nvSpPr>
        <p:spPr/>
        <p:txBody>
          <a:bodyPr/>
          <a:lstStyle/>
          <a:p>
            <a:fld id="{350D23F9-91F2-4012-B5C4-3B4719FB4B77}" type="slidenum">
              <a:rPr lang="sk-SK" smtClean="0"/>
              <a:pPr/>
              <a:t>31</a:t>
            </a:fld>
            <a:endParaRPr lang="sk-SK"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Základné ustanovenia</a:t>
            </a:r>
            <a:endParaRPr lang="sk-SK" sz="2000" dirty="0"/>
          </a:p>
        </p:txBody>
      </p:sp>
      <p:sp>
        <p:nvSpPr>
          <p:cNvPr id="3" name="Zástupný symbol obsahu 2"/>
          <p:cNvSpPr>
            <a:spLocks noGrp="1"/>
          </p:cNvSpPr>
          <p:nvPr>
            <p:ph idx="1"/>
          </p:nvPr>
        </p:nvSpPr>
        <p:spPr>
          <a:xfrm>
            <a:off x="457200" y="1340768"/>
            <a:ext cx="8229600" cy="4785395"/>
          </a:xfrm>
        </p:spPr>
        <p:txBody>
          <a:bodyPr/>
          <a:lstStyle/>
          <a:p>
            <a:pPr algn="ctr">
              <a:spcBef>
                <a:spcPts val="0"/>
              </a:spcBef>
              <a:buNone/>
            </a:pPr>
            <a:r>
              <a:rPr lang="sk-SK" sz="2000" b="1" dirty="0">
                <a:ln w="10541" cmpd="sng">
                  <a:solidFill>
                    <a:srgbClr val="FFC000"/>
                  </a:solidFill>
                  <a:prstDash val="solid"/>
                </a:ln>
                <a:solidFill>
                  <a:srgbClr val="0000CC"/>
                </a:solidFill>
                <a:latin typeface="Tahoma" pitchFamily="34" charset="0"/>
                <a:ea typeface="Tahoma" pitchFamily="34" charset="0"/>
                <a:cs typeface="Tahoma" pitchFamily="34" charset="0"/>
              </a:rPr>
              <a:t>Pôsobnosť zákona § 3 ods. 1</a:t>
            </a:r>
          </a:p>
          <a:p>
            <a:pPr algn="ctr">
              <a:spcBef>
                <a:spcPts val="0"/>
              </a:spcBef>
              <a:buNone/>
            </a:pPr>
            <a:r>
              <a:rPr lang="sk-SK" sz="2000" dirty="0">
                <a:latin typeface="Tahoma" pitchFamily="34" charset="0"/>
                <a:ea typeface="Tahoma" pitchFamily="34" charset="0"/>
                <a:cs typeface="Tahoma" pitchFamily="34" charset="0"/>
              </a:rPr>
              <a:t>pozitívne vymedzenie</a:t>
            </a:r>
          </a:p>
          <a:p>
            <a:pPr>
              <a:spcBef>
                <a:spcPts val="0"/>
              </a:spcBef>
              <a:buNone/>
            </a:pPr>
            <a:endParaRPr lang="sk-SK" sz="2000" dirty="0">
              <a:latin typeface="Tahoma" pitchFamily="34" charset="0"/>
              <a:ea typeface="Tahoma" pitchFamily="34" charset="0"/>
              <a:cs typeface="Tahoma" pitchFamily="34" charset="0"/>
            </a:endParaRPr>
          </a:p>
          <a:p>
            <a:pPr>
              <a:spcBef>
                <a:spcPts val="0"/>
              </a:spcBef>
              <a:buNone/>
            </a:pPr>
            <a:r>
              <a:rPr lang="sk-SK" sz="1800" b="1" dirty="0">
                <a:latin typeface="Tahoma" pitchFamily="34" charset="0"/>
                <a:ea typeface="Tahoma" pitchFamily="34" charset="0"/>
                <a:cs typeface="Tahoma" pitchFamily="34" charset="0"/>
              </a:rPr>
              <a:t>Zákon sa vzťahuje na:</a:t>
            </a:r>
          </a:p>
          <a:p>
            <a:pPr>
              <a:spcBef>
                <a:spcPts val="0"/>
              </a:spcBef>
              <a:buNone/>
            </a:pPr>
            <a:endParaRPr lang="sk-SK" sz="2000" b="1" u="sng" dirty="0">
              <a:latin typeface="Tahoma" pitchFamily="34" charset="0"/>
              <a:ea typeface="Tahoma" pitchFamily="34" charset="0"/>
              <a:cs typeface="Tahoma" pitchFamily="34" charset="0"/>
            </a:endParaRPr>
          </a:p>
          <a:p>
            <a:pPr>
              <a:spcBef>
                <a:spcPts val="0"/>
              </a:spcBef>
              <a:buNone/>
            </a:pPr>
            <a:r>
              <a:rPr lang="sk-SK" sz="2000" dirty="0">
                <a:latin typeface="Tahoma" pitchFamily="34" charset="0"/>
                <a:ea typeface="Tahoma" pitchFamily="34" charset="0"/>
                <a:cs typeface="Tahoma" pitchFamily="34" charset="0"/>
              </a:rPr>
              <a:t>Prostriedky spracúvania osobných údajov - informačný systém:</a:t>
            </a:r>
          </a:p>
          <a:p>
            <a:pPr>
              <a:spcBef>
                <a:spcPts val="0"/>
              </a:spcBef>
              <a:buNone/>
            </a:pPr>
            <a:endParaRPr lang="sk-SK" sz="2000" dirty="0">
              <a:latin typeface="Tahoma" pitchFamily="34" charset="0"/>
              <a:ea typeface="Tahoma" pitchFamily="34" charset="0"/>
              <a:cs typeface="Tahoma" pitchFamily="34" charset="0"/>
            </a:endParaRPr>
          </a:p>
          <a:p>
            <a:pPr marL="1430338" indent="-715963">
              <a:lnSpc>
                <a:spcPct val="150000"/>
              </a:lnSpc>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Automatizované – počítač, mobil, tablet, smartphone ..</a:t>
            </a:r>
          </a:p>
          <a:p>
            <a:pPr marL="1430338" indent="-715963">
              <a:lnSpc>
                <a:spcPct val="150000"/>
              </a:lnSpc>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Iné ako automatizované – zošiť, papierová evidencia, kartotéka, osobná zložka ....</a:t>
            </a:r>
          </a:p>
          <a:p>
            <a:pPr marL="1430338" indent="-715963">
              <a:lnSpc>
                <a:spcPct val="150000"/>
              </a:lnSpc>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Kombinácia uvedených a iné</a:t>
            </a:r>
          </a:p>
        </p:txBody>
      </p:sp>
      <p:sp>
        <p:nvSpPr>
          <p:cNvPr id="5" name="Zástupný objekt pre číslo snímky 4">
            <a:extLst>
              <a:ext uri="{FF2B5EF4-FFF2-40B4-BE49-F238E27FC236}">
                <a16:creationId xmlns:a16="http://schemas.microsoft.com/office/drawing/2014/main" id="{8794B84F-CC76-40CF-9FCF-9ADCD3E1AFB0}"/>
              </a:ext>
            </a:extLst>
          </p:cNvPr>
          <p:cNvSpPr>
            <a:spLocks noGrp="1"/>
          </p:cNvSpPr>
          <p:nvPr>
            <p:ph type="sldNum" sz="quarter" idx="12"/>
          </p:nvPr>
        </p:nvSpPr>
        <p:spPr/>
        <p:txBody>
          <a:bodyPr/>
          <a:lstStyle/>
          <a:p>
            <a:fld id="{350D23F9-91F2-4012-B5C4-3B4719FB4B77}" type="slidenum">
              <a:rPr lang="sk-SK" smtClean="0"/>
              <a:pPr/>
              <a:t>32</a:t>
            </a:fld>
            <a:endParaRPr lang="sk-SK"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Základné ustanovenia</a:t>
            </a:r>
            <a:endParaRPr lang="sk-SK" sz="2000" dirty="0"/>
          </a:p>
        </p:txBody>
      </p:sp>
      <p:sp>
        <p:nvSpPr>
          <p:cNvPr id="3" name="Zástupný symbol obsahu 2"/>
          <p:cNvSpPr>
            <a:spLocks noGrp="1"/>
          </p:cNvSpPr>
          <p:nvPr>
            <p:ph idx="1"/>
          </p:nvPr>
        </p:nvSpPr>
        <p:spPr>
          <a:xfrm>
            <a:off x="457200" y="1124744"/>
            <a:ext cx="8229600" cy="5184576"/>
          </a:xfrm>
        </p:spPr>
        <p:txBody>
          <a:bodyPr/>
          <a:lstStyle/>
          <a:p>
            <a:pPr algn="ctr">
              <a:spcBef>
                <a:spcPts val="0"/>
              </a:spcBef>
              <a:buNone/>
            </a:pPr>
            <a:r>
              <a:rPr lang="sk-SK" sz="2000" b="1" dirty="0">
                <a:ln w="10541" cmpd="sng">
                  <a:solidFill>
                    <a:srgbClr val="FFC000"/>
                  </a:solidFill>
                  <a:prstDash val="solid"/>
                </a:ln>
                <a:solidFill>
                  <a:srgbClr val="0000CC"/>
                </a:solidFill>
                <a:latin typeface="Tahoma" pitchFamily="34" charset="0"/>
                <a:ea typeface="Tahoma" pitchFamily="34" charset="0"/>
                <a:cs typeface="Tahoma" pitchFamily="34" charset="0"/>
              </a:rPr>
              <a:t>Územná pôsobnosť zákona § 3 ods. 4</a:t>
            </a:r>
          </a:p>
          <a:p>
            <a:pPr>
              <a:spcBef>
                <a:spcPts val="0"/>
              </a:spcBef>
              <a:buNone/>
            </a:pPr>
            <a:endParaRPr lang="sk-SK" sz="2000" dirty="0">
              <a:latin typeface="Tahoma" pitchFamily="34" charset="0"/>
              <a:ea typeface="Tahoma" pitchFamily="34" charset="0"/>
              <a:cs typeface="Tahoma" pitchFamily="34" charset="0"/>
            </a:endParaRPr>
          </a:p>
          <a:p>
            <a:pPr>
              <a:spcBef>
                <a:spcPts val="0"/>
              </a:spcBef>
              <a:buNone/>
            </a:pPr>
            <a:endParaRPr lang="sk-SK" sz="2000" b="1" dirty="0">
              <a:latin typeface="Tahoma" pitchFamily="34" charset="0"/>
              <a:ea typeface="Tahoma" pitchFamily="34" charset="0"/>
              <a:cs typeface="Tahoma" pitchFamily="34" charset="0"/>
            </a:endParaRPr>
          </a:p>
          <a:p>
            <a:pPr>
              <a:spcBef>
                <a:spcPts val="0"/>
              </a:spcBef>
              <a:buNone/>
            </a:pPr>
            <a:r>
              <a:rPr lang="sk-SK" sz="1800" b="1" dirty="0">
                <a:latin typeface="Tahoma" pitchFamily="34" charset="0"/>
                <a:ea typeface="Tahoma" pitchFamily="34" charset="0"/>
                <a:cs typeface="Tahoma" pitchFamily="34" charset="0"/>
              </a:rPr>
              <a:t>Zákon sa vzťahuje na prevádzkovateľov a sprostredkovateľov:</a:t>
            </a:r>
          </a:p>
          <a:p>
            <a:pPr>
              <a:spcBef>
                <a:spcPts val="0"/>
              </a:spcBef>
              <a:buNone/>
            </a:pPr>
            <a:endParaRPr lang="sk-SK" sz="2000" dirty="0">
              <a:latin typeface="Tahoma" pitchFamily="34" charset="0"/>
              <a:ea typeface="Tahoma" pitchFamily="34" charset="0"/>
              <a:cs typeface="Tahoma" pitchFamily="34" charset="0"/>
            </a:endParaRPr>
          </a:p>
          <a:p>
            <a:pPr>
              <a:spcBef>
                <a:spcPts val="0"/>
              </a:spcBef>
              <a:buNone/>
            </a:pPr>
            <a:endParaRPr lang="sk-SK" sz="2000" dirty="0">
              <a:latin typeface="Tahoma" pitchFamily="34" charset="0"/>
              <a:ea typeface="Tahoma" pitchFamily="34" charset="0"/>
              <a:cs typeface="Tahoma" pitchFamily="34" charset="0"/>
            </a:endParaRPr>
          </a:p>
          <a:p>
            <a:pPr marL="1430338" indent="-715963">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Ktorých sídlo, miesto podnikania, prevádzkareň, trvalý pobyt je na území SR</a:t>
            </a:r>
          </a:p>
          <a:p>
            <a:pPr marL="714375" indent="0">
              <a:spcBef>
                <a:spcPts val="0"/>
              </a:spcBef>
              <a:buNone/>
            </a:pPr>
            <a:endParaRPr lang="sk-SK" sz="2000" dirty="0">
              <a:latin typeface="Tahoma" pitchFamily="34" charset="0"/>
              <a:ea typeface="Tahoma" pitchFamily="34" charset="0"/>
              <a:cs typeface="Tahoma" pitchFamily="34" charset="0"/>
            </a:endParaRPr>
          </a:p>
          <a:p>
            <a:pPr marL="1430338" indent="-715963">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Ktorí uplatňujú právo mimo SR  - zastupiteľské úrady</a:t>
            </a:r>
          </a:p>
          <a:p>
            <a:pPr marL="714375" indent="0">
              <a:spcBef>
                <a:spcPts val="0"/>
              </a:spcBef>
              <a:buNone/>
            </a:pPr>
            <a:endParaRPr lang="sk-SK" sz="2000" dirty="0">
              <a:latin typeface="Tahoma" pitchFamily="34" charset="0"/>
              <a:ea typeface="Tahoma" pitchFamily="34" charset="0"/>
              <a:cs typeface="Tahoma" pitchFamily="34" charset="0"/>
            </a:endParaRPr>
          </a:p>
          <a:p>
            <a:pPr marL="1430338" indent="-715963">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Ktorí nemajú sídlo, miesto podnikania, prevádzkareň, trvalý pobyt v členskom štáte a spracúvajú osobné údaje dotknutých osôb, ktoré sa nachádzajú na území SR</a:t>
            </a:r>
          </a:p>
        </p:txBody>
      </p:sp>
      <p:sp>
        <p:nvSpPr>
          <p:cNvPr id="5" name="Zástupný objekt pre číslo snímky 4">
            <a:extLst>
              <a:ext uri="{FF2B5EF4-FFF2-40B4-BE49-F238E27FC236}">
                <a16:creationId xmlns:a16="http://schemas.microsoft.com/office/drawing/2014/main" id="{7A3FF5D5-473B-4224-B6E9-1423FD9753E2}"/>
              </a:ext>
            </a:extLst>
          </p:cNvPr>
          <p:cNvSpPr>
            <a:spLocks noGrp="1"/>
          </p:cNvSpPr>
          <p:nvPr>
            <p:ph type="sldNum" sz="quarter" idx="12"/>
          </p:nvPr>
        </p:nvSpPr>
        <p:spPr/>
        <p:txBody>
          <a:bodyPr/>
          <a:lstStyle/>
          <a:p>
            <a:fld id="{350D23F9-91F2-4012-B5C4-3B4719FB4B77}" type="slidenum">
              <a:rPr lang="sk-SK" smtClean="0"/>
              <a:pPr/>
              <a:t>33</a:t>
            </a:fld>
            <a:endParaRPr lang="sk-SK" dirty="0"/>
          </a:p>
        </p:txBody>
      </p:sp>
    </p:spTree>
    <p:extLst>
      <p:ext uri="{BB962C8B-B14F-4D97-AF65-F5344CB8AC3E}">
        <p14:creationId xmlns:p14="http://schemas.microsoft.com/office/powerpoint/2010/main" val="3339231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Základné ustanovenia</a:t>
            </a:r>
            <a:endParaRPr lang="sk-SK" sz="2000" dirty="0"/>
          </a:p>
        </p:txBody>
      </p:sp>
      <p:sp>
        <p:nvSpPr>
          <p:cNvPr id="3" name="Zástupný symbol obsahu 2"/>
          <p:cNvSpPr>
            <a:spLocks noGrp="1"/>
          </p:cNvSpPr>
          <p:nvPr>
            <p:ph idx="1"/>
          </p:nvPr>
        </p:nvSpPr>
        <p:spPr>
          <a:xfrm>
            <a:off x="457200" y="1052736"/>
            <a:ext cx="8229600" cy="5256584"/>
          </a:xfrm>
        </p:spPr>
        <p:txBody>
          <a:bodyPr>
            <a:normAutofit/>
          </a:bodyPr>
          <a:lstStyle/>
          <a:p>
            <a:pPr algn="ctr">
              <a:spcBef>
                <a:spcPts val="0"/>
              </a:spcBef>
              <a:buNone/>
            </a:pPr>
            <a:endParaRPr lang="sk-SK" sz="2000" b="1" dirty="0">
              <a:ln w="10541" cmpd="sng">
                <a:solidFill>
                  <a:srgbClr val="FFC000"/>
                </a:solidFill>
                <a:prstDash val="solid"/>
              </a:ln>
              <a:solidFill>
                <a:srgbClr val="0000CC"/>
              </a:solidFill>
              <a:latin typeface="Tahoma" pitchFamily="34" charset="0"/>
              <a:ea typeface="Tahoma" pitchFamily="34" charset="0"/>
              <a:cs typeface="Tahoma" pitchFamily="34" charset="0"/>
            </a:endParaRPr>
          </a:p>
          <a:p>
            <a:pPr algn="ctr">
              <a:spcBef>
                <a:spcPts val="0"/>
              </a:spcBef>
              <a:buNone/>
            </a:pPr>
            <a:r>
              <a:rPr lang="sk-SK" sz="2000" b="1" dirty="0">
                <a:ln w="10541" cmpd="sng">
                  <a:solidFill>
                    <a:srgbClr val="FFC000"/>
                  </a:solidFill>
                  <a:prstDash val="solid"/>
                </a:ln>
                <a:solidFill>
                  <a:srgbClr val="0000CC"/>
                </a:solidFill>
                <a:latin typeface="Tahoma" pitchFamily="34" charset="0"/>
                <a:ea typeface="Tahoma" pitchFamily="34" charset="0"/>
                <a:cs typeface="Tahoma" pitchFamily="34" charset="0"/>
              </a:rPr>
              <a:t>Pôsobnosť zákona § 3 ods. 5</a:t>
            </a:r>
          </a:p>
          <a:p>
            <a:pPr algn="ctr">
              <a:spcBef>
                <a:spcPts val="0"/>
              </a:spcBef>
              <a:buNone/>
            </a:pPr>
            <a:r>
              <a:rPr lang="sk-SK" sz="2000" dirty="0">
                <a:latin typeface="Tahoma" pitchFamily="34" charset="0"/>
                <a:ea typeface="Tahoma" pitchFamily="34" charset="0"/>
                <a:cs typeface="Tahoma" pitchFamily="34" charset="0"/>
              </a:rPr>
              <a:t>negatívne vymedzenie</a:t>
            </a:r>
          </a:p>
          <a:p>
            <a:pPr>
              <a:spcBef>
                <a:spcPts val="0"/>
              </a:spcBef>
              <a:buNone/>
            </a:pPr>
            <a:endParaRPr lang="sk-SK" sz="2000" dirty="0">
              <a:latin typeface="Tahoma" pitchFamily="34" charset="0"/>
              <a:ea typeface="Tahoma" pitchFamily="34" charset="0"/>
              <a:cs typeface="Tahoma" pitchFamily="34" charset="0"/>
            </a:endParaRPr>
          </a:p>
          <a:p>
            <a:pPr>
              <a:spcBef>
                <a:spcPts val="0"/>
              </a:spcBef>
              <a:buNone/>
            </a:pPr>
            <a:r>
              <a:rPr lang="sk-SK" sz="1800" b="1" dirty="0">
                <a:latin typeface="Tahoma" pitchFamily="34" charset="0"/>
                <a:ea typeface="Tahoma" pitchFamily="34" charset="0"/>
                <a:cs typeface="Tahoma" pitchFamily="34" charset="0"/>
              </a:rPr>
              <a:t>Zákon sa nevzťahuje na spracúvanie osobných údajov:</a:t>
            </a:r>
          </a:p>
          <a:p>
            <a:pPr>
              <a:spcBef>
                <a:spcPts val="0"/>
              </a:spcBef>
              <a:buNone/>
            </a:pPr>
            <a:endParaRPr lang="sk-SK" sz="2000" b="1" u="sng" dirty="0">
              <a:latin typeface="Tahoma" pitchFamily="34" charset="0"/>
              <a:ea typeface="Tahoma" pitchFamily="34" charset="0"/>
              <a:cs typeface="Tahoma" pitchFamily="34" charset="0"/>
            </a:endParaRPr>
          </a:p>
          <a:p>
            <a:pPr marL="685800">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Fyzickou osobou v rámci výlučne osobnej, domácej činnosti</a:t>
            </a:r>
          </a:p>
          <a:p>
            <a:pPr indent="0">
              <a:spcBef>
                <a:spcPts val="0"/>
              </a:spcBef>
              <a:buNone/>
            </a:pPr>
            <a:endParaRPr lang="sk-SK" sz="2000" dirty="0">
              <a:latin typeface="Tahoma" pitchFamily="34" charset="0"/>
              <a:ea typeface="Tahoma" pitchFamily="34" charset="0"/>
              <a:cs typeface="Tahoma" pitchFamily="34" charset="0"/>
            </a:endParaRPr>
          </a:p>
          <a:p>
            <a:pPr marL="685800">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SIS a vojenským spravodajstvom</a:t>
            </a:r>
          </a:p>
          <a:p>
            <a:pPr indent="0">
              <a:spcBef>
                <a:spcPts val="0"/>
              </a:spcBef>
              <a:buNone/>
            </a:pPr>
            <a:endParaRPr lang="sk-SK" sz="2000" dirty="0">
              <a:latin typeface="Tahoma" pitchFamily="34" charset="0"/>
              <a:ea typeface="Tahoma" pitchFamily="34" charset="0"/>
              <a:cs typeface="Tahoma" pitchFamily="34" charset="0"/>
            </a:endParaRPr>
          </a:p>
          <a:p>
            <a:pPr marL="685800">
              <a:spcBef>
                <a:spcPts val="0"/>
              </a:spcBef>
              <a:buFont typeface="Wingdings" panose="05000000000000000000" pitchFamily="2" charset="2"/>
              <a:buChar char="ü"/>
            </a:pPr>
            <a:r>
              <a:rPr lang="sk-SK" sz="2000" dirty="0">
                <a:latin typeface="Tahoma" pitchFamily="34" charset="0"/>
                <a:ea typeface="Tahoma" pitchFamily="34" charset="0"/>
                <a:cs typeface="Tahoma" pitchFamily="34" charset="0"/>
              </a:rPr>
              <a:t>Národným bezpečnostným úradom obmedzene</a:t>
            </a:r>
          </a:p>
          <a:p>
            <a:pPr indent="0">
              <a:spcBef>
                <a:spcPts val="0"/>
              </a:spcBef>
              <a:buNone/>
            </a:pPr>
            <a:endParaRPr lang="sk-SK" sz="2000" dirty="0">
              <a:solidFill>
                <a:srgbClr val="0000CC"/>
              </a:solidFill>
              <a:latin typeface="Tahoma" pitchFamily="34" charset="0"/>
              <a:ea typeface="Tahoma" pitchFamily="34" charset="0"/>
              <a:cs typeface="Tahoma" pitchFamily="34" charset="0"/>
            </a:endParaRPr>
          </a:p>
          <a:p>
            <a:pPr indent="0">
              <a:spcBef>
                <a:spcPts val="0"/>
              </a:spcBef>
              <a:buNone/>
            </a:pPr>
            <a:endParaRPr lang="sk-SK" sz="2000" dirty="0">
              <a:solidFill>
                <a:srgbClr val="0000CC"/>
              </a:solidFill>
              <a:latin typeface="Tahoma" pitchFamily="34" charset="0"/>
              <a:ea typeface="Tahoma" pitchFamily="34" charset="0"/>
              <a:cs typeface="Tahoma" pitchFamily="34" charset="0"/>
            </a:endParaRPr>
          </a:p>
          <a:p>
            <a:pPr indent="0">
              <a:spcBef>
                <a:spcPts val="0"/>
              </a:spcBef>
              <a:buNone/>
            </a:pPr>
            <a:r>
              <a:rPr lang="sk-SK" sz="2000" u="sng" dirty="0">
                <a:latin typeface="Tahoma" pitchFamily="34" charset="0"/>
                <a:ea typeface="Tahoma" pitchFamily="34" charset="0"/>
                <a:cs typeface="Tahoma" pitchFamily="34" charset="0"/>
              </a:rPr>
              <a:t>Vypustené – osobné údaje získané náhodne</a:t>
            </a:r>
          </a:p>
        </p:txBody>
      </p:sp>
      <p:sp>
        <p:nvSpPr>
          <p:cNvPr id="5" name="Zástupný objekt pre číslo snímky 4">
            <a:extLst>
              <a:ext uri="{FF2B5EF4-FFF2-40B4-BE49-F238E27FC236}">
                <a16:creationId xmlns:a16="http://schemas.microsoft.com/office/drawing/2014/main" id="{49C10796-3835-4F37-88DD-7E07D1EA968F}"/>
              </a:ext>
            </a:extLst>
          </p:cNvPr>
          <p:cNvSpPr>
            <a:spLocks noGrp="1"/>
          </p:cNvSpPr>
          <p:nvPr>
            <p:ph type="sldNum" sz="quarter" idx="12"/>
          </p:nvPr>
        </p:nvSpPr>
        <p:spPr/>
        <p:txBody>
          <a:bodyPr/>
          <a:lstStyle/>
          <a:p>
            <a:fld id="{350D23F9-91F2-4012-B5C4-3B4719FB4B77}" type="slidenum">
              <a:rPr lang="sk-SK" smtClean="0"/>
              <a:pPr/>
              <a:t>34</a:t>
            </a:fld>
            <a:endParaRPr lang="sk-SK" dirty="0"/>
          </a:p>
        </p:txBody>
      </p:sp>
    </p:spTree>
    <p:extLst>
      <p:ext uri="{BB962C8B-B14F-4D97-AF65-F5344CB8AC3E}">
        <p14:creationId xmlns:p14="http://schemas.microsoft.com/office/powerpoint/2010/main" val="2501531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792088"/>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Základné pojmy § 5</a:t>
            </a:r>
          </a:p>
        </p:txBody>
      </p:sp>
      <p:sp>
        <p:nvSpPr>
          <p:cNvPr id="3" name="Zástupný symbol obsahu 2"/>
          <p:cNvSpPr>
            <a:spLocks noGrp="1"/>
          </p:cNvSpPr>
          <p:nvPr>
            <p:ph idx="1"/>
          </p:nvPr>
        </p:nvSpPr>
        <p:spPr>
          <a:xfrm>
            <a:off x="457200" y="1268760"/>
            <a:ext cx="8229600" cy="4857403"/>
          </a:xfrm>
        </p:spPr>
        <p:txBody>
          <a:bodyPr/>
          <a:lstStyle/>
          <a:p>
            <a:pPr marL="1430338" indent="-715963">
              <a:lnSpc>
                <a:spcPct val="150000"/>
              </a:lnSpc>
              <a:buFont typeface="Wingdings" pitchFamily="2" charset="2"/>
              <a:buChar char="Ø"/>
            </a:pPr>
            <a:endParaRPr lang="sk-SK" sz="2000" dirty="0">
              <a:latin typeface="Tahoma" pitchFamily="34" charset="0"/>
              <a:ea typeface="Tahoma" pitchFamily="34" charset="0"/>
              <a:cs typeface="Tahoma" pitchFamily="34" charset="0"/>
            </a:endParaRPr>
          </a:p>
          <a:p>
            <a:pPr marL="1430338" indent="-715963">
              <a:lnSpc>
                <a:spcPct val="150000"/>
              </a:lnSpc>
              <a:buFont typeface="Wingdings" pitchFamily="2" charset="2"/>
              <a:buChar char="Ø"/>
            </a:pPr>
            <a:r>
              <a:rPr lang="sk-SK" sz="2000" dirty="0">
                <a:latin typeface="Tahoma" pitchFamily="34" charset="0"/>
                <a:ea typeface="Tahoma" pitchFamily="34" charset="0"/>
                <a:cs typeface="Tahoma" pitchFamily="34" charset="0"/>
              </a:rPr>
              <a:t>Dotknutá osoba, súhlas dotknutej osoby</a:t>
            </a:r>
          </a:p>
          <a:p>
            <a:pPr marL="1430338" indent="-715963">
              <a:lnSpc>
                <a:spcPct val="150000"/>
              </a:lnSpc>
              <a:buFont typeface="Wingdings" pitchFamily="2" charset="2"/>
              <a:buChar char="Ø"/>
            </a:pPr>
            <a:r>
              <a:rPr lang="sk-SK" sz="2000" dirty="0">
                <a:latin typeface="Tahoma" pitchFamily="34" charset="0"/>
                <a:ea typeface="Tahoma" pitchFamily="34" charset="0"/>
                <a:cs typeface="Tahoma" pitchFamily="34" charset="0"/>
              </a:rPr>
              <a:t>Genetické, biometrické, zdravotné údaje</a:t>
            </a:r>
          </a:p>
          <a:p>
            <a:pPr marL="1430338" indent="-715963">
              <a:lnSpc>
                <a:spcPct val="150000"/>
              </a:lnSpc>
              <a:buFont typeface="Wingdings" pitchFamily="2" charset="2"/>
              <a:buChar char="Ø"/>
            </a:pPr>
            <a:r>
              <a:rPr lang="sk-SK" sz="2000" dirty="0">
                <a:solidFill>
                  <a:srgbClr val="0000CC"/>
                </a:solidFill>
                <a:latin typeface="Tahoma" pitchFamily="34" charset="0"/>
                <a:ea typeface="Tahoma" pitchFamily="34" charset="0"/>
                <a:cs typeface="Tahoma" pitchFamily="34" charset="0"/>
              </a:rPr>
              <a:t>Spracúvanie a obmedzenie spracúvania osobných údajov</a:t>
            </a:r>
          </a:p>
          <a:p>
            <a:pPr marL="1430338" indent="-715963">
              <a:lnSpc>
                <a:spcPct val="150000"/>
              </a:lnSpc>
              <a:buFont typeface="Wingdings" pitchFamily="2" charset="2"/>
              <a:buChar char="Ø"/>
            </a:pPr>
            <a:r>
              <a:rPr lang="sk-SK" sz="2000" dirty="0">
                <a:solidFill>
                  <a:srgbClr val="0000CC"/>
                </a:solidFill>
                <a:latin typeface="Tahoma" pitchFamily="34" charset="0"/>
                <a:ea typeface="Tahoma" pitchFamily="34" charset="0"/>
                <a:cs typeface="Tahoma" pitchFamily="34" charset="0"/>
              </a:rPr>
              <a:t>Profilovanie </a:t>
            </a:r>
          </a:p>
          <a:p>
            <a:pPr marL="1430338" indent="-715963">
              <a:lnSpc>
                <a:spcPct val="150000"/>
              </a:lnSpc>
              <a:buFont typeface="Wingdings" pitchFamily="2" charset="2"/>
              <a:buChar char="Ø"/>
            </a:pPr>
            <a:r>
              <a:rPr lang="sk-SK" sz="2000" dirty="0">
                <a:solidFill>
                  <a:srgbClr val="0000CC"/>
                </a:solidFill>
                <a:latin typeface="Tahoma" pitchFamily="34" charset="0"/>
                <a:ea typeface="Tahoma" pitchFamily="34" charset="0"/>
                <a:cs typeface="Tahoma" pitchFamily="34" charset="0"/>
              </a:rPr>
              <a:t>Pseudonymizácia, šifrovanie</a:t>
            </a:r>
          </a:p>
          <a:p>
            <a:pPr marL="1430338" indent="-715963">
              <a:lnSpc>
                <a:spcPct val="150000"/>
              </a:lnSpc>
              <a:buFont typeface="Wingdings" pitchFamily="2" charset="2"/>
              <a:buChar char="Ø"/>
            </a:pPr>
            <a:r>
              <a:rPr lang="sk-SK" sz="2000" dirty="0">
                <a:latin typeface="Tahoma" pitchFamily="34" charset="0"/>
                <a:ea typeface="Tahoma" pitchFamily="34" charset="0"/>
                <a:cs typeface="Tahoma" pitchFamily="34" charset="0"/>
              </a:rPr>
              <a:t>Logo</a:t>
            </a:r>
          </a:p>
          <a:p>
            <a:pPr marL="1430338" indent="-715963">
              <a:lnSpc>
                <a:spcPct val="150000"/>
              </a:lnSpc>
              <a:buFont typeface="Wingdings" pitchFamily="2" charset="2"/>
              <a:buChar char="Ø"/>
            </a:pPr>
            <a:r>
              <a:rPr lang="sk-SK" sz="2000" dirty="0">
                <a:latin typeface="Tahoma" pitchFamily="34" charset="0"/>
                <a:ea typeface="Tahoma" pitchFamily="34" charset="0"/>
                <a:cs typeface="Tahoma" pitchFamily="34" charset="0"/>
              </a:rPr>
              <a:t>On </a:t>
            </a:r>
            <a:r>
              <a:rPr lang="sk-SK" sz="2000" dirty="0" err="1">
                <a:latin typeface="Tahoma" pitchFamily="34" charset="0"/>
                <a:ea typeface="Tahoma" pitchFamily="34" charset="0"/>
                <a:cs typeface="Tahoma" pitchFamily="34" charset="0"/>
              </a:rPr>
              <a:t>line</a:t>
            </a:r>
            <a:r>
              <a:rPr lang="sk-SK" sz="2000" dirty="0">
                <a:latin typeface="Tahoma" pitchFamily="34" charset="0"/>
                <a:ea typeface="Tahoma" pitchFamily="34" charset="0"/>
                <a:cs typeface="Tahoma" pitchFamily="34" charset="0"/>
              </a:rPr>
              <a:t> identifikátor – IP adresa, </a:t>
            </a:r>
            <a:r>
              <a:rPr lang="sk-SK" sz="2000" dirty="0" err="1">
                <a:latin typeface="Tahoma" pitchFamily="34" charset="0"/>
                <a:ea typeface="Tahoma" pitchFamily="34" charset="0"/>
                <a:cs typeface="Tahoma" pitchFamily="34" charset="0"/>
              </a:rPr>
              <a:t>cookies</a:t>
            </a:r>
            <a:r>
              <a:rPr lang="sk-SK" sz="2000" dirty="0">
                <a:latin typeface="Tahoma" pitchFamily="34" charset="0"/>
                <a:ea typeface="Tahoma" pitchFamily="34" charset="0"/>
                <a:cs typeface="Tahoma" pitchFamily="34" charset="0"/>
              </a:rPr>
              <a:t> ..</a:t>
            </a:r>
          </a:p>
          <a:p>
            <a:endParaRPr lang="sk-SK" dirty="0"/>
          </a:p>
        </p:txBody>
      </p:sp>
      <p:sp>
        <p:nvSpPr>
          <p:cNvPr id="5" name="Zástupný objekt pre číslo snímky 4">
            <a:extLst>
              <a:ext uri="{FF2B5EF4-FFF2-40B4-BE49-F238E27FC236}">
                <a16:creationId xmlns:a16="http://schemas.microsoft.com/office/drawing/2014/main" id="{8BC4E169-E07D-4F2B-9796-B098BE1E68B4}"/>
              </a:ext>
            </a:extLst>
          </p:cNvPr>
          <p:cNvSpPr>
            <a:spLocks noGrp="1"/>
          </p:cNvSpPr>
          <p:nvPr>
            <p:ph type="sldNum" sz="quarter" idx="12"/>
          </p:nvPr>
        </p:nvSpPr>
        <p:spPr/>
        <p:txBody>
          <a:bodyPr/>
          <a:lstStyle/>
          <a:p>
            <a:fld id="{350D23F9-91F2-4012-B5C4-3B4719FB4B77}" type="slidenum">
              <a:rPr lang="sk-SK" smtClean="0"/>
              <a:pPr/>
              <a:t>35</a:t>
            </a:fld>
            <a:endParaRPr lang="sk-SK"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648072"/>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Základné pojmy § 5</a:t>
            </a:r>
          </a:p>
        </p:txBody>
      </p:sp>
      <p:sp>
        <p:nvSpPr>
          <p:cNvPr id="3" name="Zástupný symbol obsahu 2"/>
          <p:cNvSpPr>
            <a:spLocks noGrp="1"/>
          </p:cNvSpPr>
          <p:nvPr>
            <p:ph idx="1"/>
          </p:nvPr>
        </p:nvSpPr>
        <p:spPr>
          <a:xfrm>
            <a:off x="457200" y="1124744"/>
            <a:ext cx="8229600" cy="5001419"/>
          </a:xfrm>
        </p:spPr>
        <p:txBody>
          <a:bodyPr>
            <a:normAutofit/>
          </a:bodyPr>
          <a:lstStyle/>
          <a:p>
            <a:pPr marL="1430338" indent="-715963">
              <a:lnSpc>
                <a:spcPct val="150000"/>
              </a:lnSpc>
              <a:buFont typeface="Wingdings" pitchFamily="2" charset="2"/>
              <a:buChar char="Ø"/>
            </a:pPr>
            <a:endParaRPr lang="sk-SK" sz="2000" dirty="0">
              <a:latin typeface="Tahoma" pitchFamily="34" charset="0"/>
              <a:ea typeface="Tahoma" pitchFamily="34" charset="0"/>
              <a:cs typeface="Tahoma" pitchFamily="34" charset="0"/>
            </a:endParaRPr>
          </a:p>
          <a:p>
            <a:pPr marL="1430338" indent="-715963">
              <a:lnSpc>
                <a:spcPct val="150000"/>
              </a:lnSpc>
              <a:buFont typeface="Wingdings" pitchFamily="2" charset="2"/>
              <a:buChar char="Ø"/>
            </a:pPr>
            <a:r>
              <a:rPr lang="sk-SK" sz="2000" dirty="0">
                <a:latin typeface="Tahoma" pitchFamily="34" charset="0"/>
                <a:ea typeface="Tahoma" pitchFamily="34" charset="0"/>
                <a:cs typeface="Tahoma" pitchFamily="34" charset="0"/>
              </a:rPr>
              <a:t>Informačný systém</a:t>
            </a:r>
          </a:p>
          <a:p>
            <a:pPr marL="1430338" indent="-715963">
              <a:lnSpc>
                <a:spcPct val="150000"/>
              </a:lnSpc>
              <a:buFont typeface="Wingdings" pitchFamily="2" charset="2"/>
              <a:buChar char="Ø"/>
            </a:pPr>
            <a:r>
              <a:rPr lang="sk-SK" sz="2000" dirty="0">
                <a:solidFill>
                  <a:srgbClr val="0000CC"/>
                </a:solidFill>
                <a:latin typeface="Tahoma" pitchFamily="34" charset="0"/>
                <a:ea typeface="Tahoma" pitchFamily="34" charset="0"/>
                <a:cs typeface="Tahoma" pitchFamily="34" charset="0"/>
              </a:rPr>
              <a:t>Porušenie ochrany osobných údajov</a:t>
            </a:r>
          </a:p>
          <a:p>
            <a:pPr marL="1430338" indent="-715963">
              <a:lnSpc>
                <a:spcPct val="150000"/>
              </a:lnSpc>
              <a:buFont typeface="Wingdings" pitchFamily="2" charset="2"/>
              <a:buChar char="Ø"/>
            </a:pPr>
            <a:r>
              <a:rPr lang="sk-SK" sz="2000" dirty="0">
                <a:latin typeface="Tahoma" pitchFamily="34" charset="0"/>
                <a:ea typeface="Tahoma" pitchFamily="34" charset="0"/>
                <a:cs typeface="Tahoma" pitchFamily="34" charset="0"/>
              </a:rPr>
              <a:t>Prevádzkovateľ, sprostredkovateľ</a:t>
            </a:r>
          </a:p>
          <a:p>
            <a:pPr marL="1430338" indent="-715963">
              <a:lnSpc>
                <a:spcPct val="150000"/>
              </a:lnSpc>
              <a:buFont typeface="Wingdings" pitchFamily="2" charset="2"/>
              <a:buChar char="Ø"/>
            </a:pPr>
            <a:r>
              <a:rPr lang="sk-SK" sz="2000" dirty="0">
                <a:latin typeface="Tahoma" pitchFamily="34" charset="0"/>
                <a:ea typeface="Tahoma" pitchFamily="34" charset="0"/>
                <a:cs typeface="Tahoma" pitchFamily="34" charset="0"/>
              </a:rPr>
              <a:t>Zodpovedná osoba</a:t>
            </a:r>
          </a:p>
          <a:p>
            <a:pPr marL="1430338" indent="-715963">
              <a:lnSpc>
                <a:spcPct val="150000"/>
              </a:lnSpc>
              <a:buFont typeface="Wingdings" pitchFamily="2" charset="2"/>
              <a:buChar char="Ø"/>
            </a:pPr>
            <a:r>
              <a:rPr lang="sk-SK" sz="2000" dirty="0">
                <a:latin typeface="Tahoma" pitchFamily="34" charset="0"/>
                <a:ea typeface="Tahoma" pitchFamily="34" charset="0"/>
                <a:cs typeface="Tahoma" pitchFamily="34" charset="0"/>
              </a:rPr>
              <a:t>Zástupca</a:t>
            </a:r>
          </a:p>
          <a:p>
            <a:pPr marL="1430338" indent="-715963">
              <a:lnSpc>
                <a:spcPct val="150000"/>
              </a:lnSpc>
              <a:buFont typeface="Wingdings" pitchFamily="2" charset="2"/>
              <a:buChar char="Ø"/>
            </a:pPr>
            <a:r>
              <a:rPr lang="sk-SK" sz="2000" dirty="0">
                <a:solidFill>
                  <a:srgbClr val="0000CC"/>
                </a:solidFill>
                <a:latin typeface="Tahoma" pitchFamily="34" charset="0"/>
                <a:ea typeface="Tahoma" pitchFamily="34" charset="0"/>
                <a:cs typeface="Tahoma" pitchFamily="34" charset="0"/>
              </a:rPr>
              <a:t>Podnik, skupina podnikov</a:t>
            </a:r>
          </a:p>
          <a:p>
            <a:pPr marL="1430338" indent="-715963">
              <a:lnSpc>
                <a:spcPct val="150000"/>
              </a:lnSpc>
              <a:buFont typeface="Wingdings" pitchFamily="2" charset="2"/>
              <a:buChar char="Ø"/>
            </a:pPr>
            <a:r>
              <a:rPr lang="sk-SK" sz="2000" dirty="0">
                <a:solidFill>
                  <a:srgbClr val="0000CC"/>
                </a:solidFill>
                <a:latin typeface="Tahoma" pitchFamily="34" charset="0"/>
                <a:ea typeface="Tahoma" pitchFamily="34" charset="0"/>
                <a:cs typeface="Tahoma" pitchFamily="34" charset="0"/>
              </a:rPr>
              <a:t>Vnútropodnikové pravidlá</a:t>
            </a:r>
          </a:p>
          <a:p>
            <a:pPr marL="1430338" indent="-715963">
              <a:lnSpc>
                <a:spcPct val="150000"/>
              </a:lnSpc>
              <a:buFont typeface="Wingdings" pitchFamily="2" charset="2"/>
              <a:buChar char="Ø"/>
            </a:pPr>
            <a:r>
              <a:rPr lang="sk-SK" sz="2000" dirty="0">
                <a:solidFill>
                  <a:srgbClr val="0000CC"/>
                </a:solidFill>
                <a:latin typeface="Tahoma" pitchFamily="34" charset="0"/>
                <a:ea typeface="Tahoma" pitchFamily="34" charset="0"/>
                <a:cs typeface="Tahoma" pitchFamily="34" charset="0"/>
              </a:rPr>
              <a:t>Kódex správania</a:t>
            </a:r>
          </a:p>
          <a:p>
            <a:endParaRPr lang="sk-SK" dirty="0"/>
          </a:p>
        </p:txBody>
      </p:sp>
      <p:sp>
        <p:nvSpPr>
          <p:cNvPr id="5" name="Zástupný objekt pre číslo snímky 4">
            <a:extLst>
              <a:ext uri="{FF2B5EF4-FFF2-40B4-BE49-F238E27FC236}">
                <a16:creationId xmlns:a16="http://schemas.microsoft.com/office/drawing/2014/main" id="{09335A50-8357-4DD1-9998-128F7152D210}"/>
              </a:ext>
            </a:extLst>
          </p:cNvPr>
          <p:cNvSpPr>
            <a:spLocks noGrp="1"/>
          </p:cNvSpPr>
          <p:nvPr>
            <p:ph type="sldNum" sz="quarter" idx="12"/>
          </p:nvPr>
        </p:nvSpPr>
        <p:spPr/>
        <p:txBody>
          <a:bodyPr/>
          <a:lstStyle/>
          <a:p>
            <a:fld id="{350D23F9-91F2-4012-B5C4-3B4719FB4B77}" type="slidenum">
              <a:rPr lang="sk-SK" smtClean="0"/>
              <a:pPr/>
              <a:t>36</a:t>
            </a:fld>
            <a:endParaRPr lang="sk-SK" dirty="0"/>
          </a:p>
        </p:txBody>
      </p:sp>
    </p:spTree>
    <p:extLst>
      <p:ext uri="{BB962C8B-B14F-4D97-AF65-F5344CB8AC3E}">
        <p14:creationId xmlns:p14="http://schemas.microsoft.com/office/powerpoint/2010/main" val="1679321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648072"/>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Základné pojmy § 5</a:t>
            </a:r>
          </a:p>
        </p:txBody>
      </p:sp>
      <p:sp>
        <p:nvSpPr>
          <p:cNvPr id="3" name="Zástupný symbol obsahu 2"/>
          <p:cNvSpPr>
            <a:spLocks noGrp="1"/>
          </p:cNvSpPr>
          <p:nvPr>
            <p:ph idx="1"/>
          </p:nvPr>
        </p:nvSpPr>
        <p:spPr>
          <a:xfrm>
            <a:off x="457200" y="908720"/>
            <a:ext cx="8229600" cy="5760640"/>
          </a:xfrm>
        </p:spPr>
        <p:txBody>
          <a:bodyPr>
            <a:noAutofit/>
          </a:bodyPr>
          <a:lstStyle/>
          <a:p>
            <a:pPr marL="1430338" indent="-715963">
              <a:lnSpc>
                <a:spcPct val="150000"/>
              </a:lnSpc>
              <a:buFont typeface="Wingdings" pitchFamily="2" charset="2"/>
              <a:buChar char="Ø"/>
            </a:pPr>
            <a:endParaRPr lang="sk-SK" sz="2000" dirty="0">
              <a:latin typeface="Tahoma" pitchFamily="34" charset="0"/>
              <a:ea typeface="Tahoma" pitchFamily="34" charset="0"/>
              <a:cs typeface="Tahoma" pitchFamily="34" charset="0"/>
            </a:endParaRPr>
          </a:p>
          <a:p>
            <a:pPr marL="1430338" indent="-715963">
              <a:lnSpc>
                <a:spcPct val="150000"/>
              </a:lnSpc>
              <a:buFont typeface="Wingdings" pitchFamily="2" charset="2"/>
              <a:buChar char="Ø"/>
            </a:pPr>
            <a:r>
              <a:rPr lang="sk-SK" sz="2000" dirty="0">
                <a:latin typeface="Tahoma" pitchFamily="34" charset="0"/>
                <a:ea typeface="Tahoma" pitchFamily="34" charset="0"/>
                <a:cs typeface="Tahoma" pitchFamily="34" charset="0"/>
              </a:rPr>
              <a:t>Členský štát, tretia krajina</a:t>
            </a:r>
          </a:p>
          <a:p>
            <a:pPr marL="1430338" indent="-715963">
              <a:lnSpc>
                <a:spcPct val="150000"/>
              </a:lnSpc>
              <a:buFont typeface="Wingdings" pitchFamily="2" charset="2"/>
              <a:buChar char="Ø"/>
            </a:pPr>
            <a:r>
              <a:rPr lang="sk-SK" sz="2000" dirty="0">
                <a:solidFill>
                  <a:srgbClr val="0000CC"/>
                </a:solidFill>
                <a:latin typeface="Tahoma" pitchFamily="34" charset="0"/>
                <a:ea typeface="Tahoma" pitchFamily="34" charset="0"/>
                <a:cs typeface="Tahoma" pitchFamily="34" charset="0"/>
              </a:rPr>
              <a:t>Medzinárodná organizácia</a:t>
            </a:r>
          </a:p>
          <a:p>
            <a:pPr marL="1430338" indent="-715963">
              <a:buNone/>
            </a:pPr>
            <a:endParaRPr lang="sk-SK" sz="2000" dirty="0">
              <a:latin typeface="Tahoma" pitchFamily="34" charset="0"/>
              <a:ea typeface="Tahoma" pitchFamily="34" charset="0"/>
              <a:cs typeface="Tahoma" pitchFamily="34" charset="0"/>
            </a:endParaRPr>
          </a:p>
          <a:p>
            <a:pPr marL="1430338" indent="-715963">
              <a:buNone/>
            </a:pPr>
            <a:endParaRPr lang="sk-SK" sz="2000" dirty="0">
              <a:latin typeface="Tahoma" pitchFamily="34" charset="0"/>
              <a:ea typeface="Tahoma" pitchFamily="34" charset="0"/>
              <a:cs typeface="Tahoma" pitchFamily="34" charset="0"/>
            </a:endParaRPr>
          </a:p>
          <a:p>
            <a:pPr marL="712788" indent="1588">
              <a:buNone/>
            </a:pPr>
            <a:r>
              <a:rPr lang="sk-SK" sz="1800" b="1" dirty="0">
                <a:latin typeface="Tahoma" panose="020B0604030504040204" pitchFamily="34" charset="0"/>
                <a:ea typeface="Tahoma" panose="020B0604030504040204" pitchFamily="34" charset="0"/>
                <a:cs typeface="Tahoma" panose="020B0604030504040204" pitchFamily="34" charset="0"/>
              </a:rPr>
              <a:t>Zo základných pojmov boli vypustené pojmy ako napríklad:</a:t>
            </a:r>
          </a:p>
          <a:p>
            <a:pPr marL="712788" indent="1588">
              <a:buNone/>
            </a:pPr>
            <a:endParaRPr lang="sk-SK" sz="1800" b="1" dirty="0">
              <a:latin typeface="Tahoma" panose="020B0604030504040204" pitchFamily="34" charset="0"/>
              <a:ea typeface="Tahoma" panose="020B0604030504040204" pitchFamily="34" charset="0"/>
              <a:cs typeface="Tahoma" panose="020B0604030504040204" pitchFamily="34" charset="0"/>
            </a:endParaRPr>
          </a:p>
          <a:p>
            <a:pPr marL="1430338" indent="-715963">
              <a:lnSpc>
                <a:spcPct val="160000"/>
              </a:lnSpc>
              <a:buFont typeface="Wingdings" pitchFamily="2" charset="2"/>
              <a:buChar char="Ø"/>
            </a:pPr>
            <a:r>
              <a:rPr lang="sk-SK" sz="2000" dirty="0">
                <a:latin typeface="Tahoma" pitchFamily="34" charset="0"/>
                <a:ea typeface="Tahoma" pitchFamily="34" charset="0"/>
                <a:cs typeface="Tahoma" pitchFamily="34" charset="0"/>
              </a:rPr>
              <a:t>Priestor prístupný verejnosti</a:t>
            </a:r>
          </a:p>
          <a:p>
            <a:pPr marL="1430338" indent="-715963">
              <a:lnSpc>
                <a:spcPct val="160000"/>
              </a:lnSpc>
              <a:buFont typeface="Wingdings" pitchFamily="2" charset="2"/>
              <a:buChar char="Ø"/>
            </a:pPr>
            <a:r>
              <a:rPr lang="sk-SK" sz="2000" dirty="0">
                <a:latin typeface="Tahoma" pitchFamily="34" charset="0"/>
                <a:ea typeface="Tahoma" pitchFamily="34" charset="0"/>
                <a:cs typeface="Tahoma" pitchFamily="34" charset="0"/>
              </a:rPr>
              <a:t>Adresa</a:t>
            </a:r>
          </a:p>
          <a:p>
            <a:pPr marL="1430338" indent="-715963">
              <a:lnSpc>
                <a:spcPct val="160000"/>
              </a:lnSpc>
              <a:buFont typeface="Wingdings" pitchFamily="2" charset="2"/>
              <a:buChar char="Ø"/>
            </a:pPr>
            <a:r>
              <a:rPr lang="sk-SK" sz="2000" dirty="0">
                <a:latin typeface="Tahoma" pitchFamily="34" charset="0"/>
                <a:ea typeface="Tahoma" pitchFamily="34" charset="0"/>
                <a:cs typeface="Tahoma" pitchFamily="34" charset="0"/>
              </a:rPr>
              <a:t>Všeobecne použiteľný identifikátor ... (§ 78)</a:t>
            </a:r>
          </a:p>
          <a:p>
            <a:pPr marL="1430338" indent="-715963">
              <a:lnSpc>
                <a:spcPct val="160000"/>
              </a:lnSpc>
              <a:buFont typeface="Wingdings" pitchFamily="2" charset="2"/>
              <a:buChar char="Ø"/>
            </a:pPr>
            <a:r>
              <a:rPr lang="sk-SK" sz="2000" dirty="0">
                <a:latin typeface="Tahoma" pitchFamily="34" charset="0"/>
                <a:ea typeface="Tahoma" pitchFamily="34" charset="0"/>
                <a:cs typeface="Tahoma" pitchFamily="34" charset="0"/>
              </a:rPr>
              <a:t>Oprávnená osoba</a:t>
            </a:r>
          </a:p>
        </p:txBody>
      </p:sp>
      <p:sp>
        <p:nvSpPr>
          <p:cNvPr id="5" name="Zástupný objekt pre číslo snímky 4">
            <a:extLst>
              <a:ext uri="{FF2B5EF4-FFF2-40B4-BE49-F238E27FC236}">
                <a16:creationId xmlns:a16="http://schemas.microsoft.com/office/drawing/2014/main" id="{8B6CBE6C-30E6-4D37-A974-00EF19B1D773}"/>
              </a:ext>
            </a:extLst>
          </p:cNvPr>
          <p:cNvSpPr>
            <a:spLocks noGrp="1"/>
          </p:cNvSpPr>
          <p:nvPr>
            <p:ph type="sldNum" sz="quarter" idx="12"/>
          </p:nvPr>
        </p:nvSpPr>
        <p:spPr/>
        <p:txBody>
          <a:bodyPr/>
          <a:lstStyle/>
          <a:p>
            <a:fld id="{350D23F9-91F2-4012-B5C4-3B4719FB4B77}" type="slidenum">
              <a:rPr lang="sk-SK" smtClean="0"/>
              <a:pPr/>
              <a:t>37</a:t>
            </a:fld>
            <a:endParaRPr lang="sk-SK" dirty="0"/>
          </a:p>
        </p:txBody>
      </p:sp>
    </p:spTree>
    <p:extLst>
      <p:ext uri="{BB962C8B-B14F-4D97-AF65-F5344CB8AC3E}">
        <p14:creationId xmlns:p14="http://schemas.microsoft.com/office/powerpoint/2010/main" val="3007981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ČASŤ DRUHÁ</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Všeobecné pravidlá ochrany osobných údajov</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2200" dirty="0"/>
          </a:p>
        </p:txBody>
      </p:sp>
      <p:sp>
        <p:nvSpPr>
          <p:cNvPr id="3" name="Zástupný symbol obsahu 2"/>
          <p:cNvSpPr>
            <a:spLocks noGrp="1"/>
          </p:cNvSpPr>
          <p:nvPr>
            <p:ph idx="1"/>
          </p:nvPr>
        </p:nvSpPr>
        <p:spPr>
          <a:xfrm>
            <a:off x="457200" y="1268760"/>
            <a:ext cx="8229600" cy="5400600"/>
          </a:xfrm>
        </p:spPr>
        <p:txBody>
          <a:bodyPr>
            <a:normAutofit/>
          </a:bodyPr>
          <a:lstStyle/>
          <a:p>
            <a:pPr>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a:buNone/>
            </a:pPr>
            <a:r>
              <a:rPr lang="sk-SK" sz="1800" b="1" dirty="0">
                <a:latin typeface="Tahoma" panose="020B0604030504040204" pitchFamily="34" charset="0"/>
                <a:ea typeface="Tahoma" panose="020B0604030504040204" pitchFamily="34" charset="0"/>
                <a:cs typeface="Tahoma" panose="020B0604030504040204" pitchFamily="34" charset="0"/>
              </a:rPr>
              <a:t>Zásady spracúvania osobných údajov od § 6</a:t>
            </a:r>
          </a:p>
          <a:p>
            <a:pPr>
              <a:buNone/>
            </a:pPr>
            <a:endParaRPr lang="sk-SK" sz="1800" dirty="0">
              <a:latin typeface="Tahoma" panose="020B0604030504040204" pitchFamily="34" charset="0"/>
              <a:ea typeface="Tahoma" panose="020B0604030504040204" pitchFamily="34" charset="0"/>
              <a:cs typeface="Tahoma" panose="020B0604030504040204" pitchFamily="34" charset="0"/>
            </a:endParaRPr>
          </a:p>
          <a:p>
            <a:pPr marL="1430338" indent="-715963">
              <a:lnSpc>
                <a:spcPct val="170000"/>
              </a:lnSpc>
              <a:buFont typeface="Wingdings"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Zákonnosť, legálny právny základ </a:t>
            </a:r>
          </a:p>
          <a:p>
            <a:pPr marL="1430338" indent="-715963">
              <a:lnSpc>
                <a:spcPct val="170000"/>
              </a:lnSpc>
              <a:buFont typeface="Wingdings"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Správnosť </a:t>
            </a:r>
          </a:p>
          <a:p>
            <a:pPr marL="1430338" indent="-715963">
              <a:lnSpc>
                <a:spcPct val="170000"/>
              </a:lnSpc>
              <a:buFont typeface="Wingdings"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Transparentnosť</a:t>
            </a:r>
          </a:p>
          <a:p>
            <a:pPr marL="1430338" indent="-715963">
              <a:lnSpc>
                <a:spcPct val="170000"/>
              </a:lnSpc>
              <a:buFont typeface="Wingdings"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Efektívnosť </a:t>
            </a:r>
          </a:p>
          <a:p>
            <a:pPr marL="1430338" indent="-715963">
              <a:lnSpc>
                <a:spcPct val="170000"/>
              </a:lnSpc>
              <a:buFont typeface="Wingdings"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Bezpečnosť</a:t>
            </a:r>
          </a:p>
          <a:p>
            <a:pPr marL="1430338" indent="-715963">
              <a:lnSpc>
                <a:spcPct val="170000"/>
              </a:lnSpc>
              <a:buFont typeface="Wingdings"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Integrita, dôvernosť</a:t>
            </a:r>
            <a:endParaRPr lang="sk-SK" dirty="0"/>
          </a:p>
        </p:txBody>
      </p:sp>
      <p:sp>
        <p:nvSpPr>
          <p:cNvPr id="5" name="Zástupný objekt pre číslo snímky 4">
            <a:extLst>
              <a:ext uri="{FF2B5EF4-FFF2-40B4-BE49-F238E27FC236}">
                <a16:creationId xmlns:a16="http://schemas.microsoft.com/office/drawing/2014/main" id="{CD23F786-A90B-469D-9ACB-092BA3E10938}"/>
              </a:ext>
            </a:extLst>
          </p:cNvPr>
          <p:cNvSpPr>
            <a:spLocks noGrp="1"/>
          </p:cNvSpPr>
          <p:nvPr>
            <p:ph type="sldNum" sz="quarter" idx="12"/>
          </p:nvPr>
        </p:nvSpPr>
        <p:spPr/>
        <p:txBody>
          <a:bodyPr/>
          <a:lstStyle/>
          <a:p>
            <a:fld id="{350D23F9-91F2-4012-B5C4-3B4719FB4B77}" type="slidenum">
              <a:rPr lang="sk-SK" smtClean="0"/>
              <a:pPr/>
              <a:t>38</a:t>
            </a:fld>
            <a:endParaRPr lang="sk-SK"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Právny základ spracúvania osobných údajov</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457200" y="1268760"/>
            <a:ext cx="8229600" cy="5400600"/>
          </a:xfrm>
        </p:spPr>
        <p:txBody>
          <a:bodyPr>
            <a:normAutofit/>
          </a:bodyPr>
          <a:lstStyle/>
          <a:p>
            <a:pPr marL="0" indent="0">
              <a:buNone/>
            </a:pPr>
            <a:endParaRPr lang="sk-SK" sz="1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Určenie účelu spracúvania osobných údajov</a:t>
            </a: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na právnom základe podľa § 13</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Súhlas dotknutej osoby</a:t>
            </a: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Plnenie zmluvy</a:t>
            </a: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Zákonné povinnosti</a:t>
            </a: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Ochrana životne dôležitých záujmov </a:t>
            </a: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Výkon verejnej moci, verejný záujem</a:t>
            </a: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Oprávnené záujmy spracúvateľa osobných údajov</a:t>
            </a:r>
            <a:endParaRPr lang="sk-SK" dirty="0"/>
          </a:p>
        </p:txBody>
      </p:sp>
      <p:sp>
        <p:nvSpPr>
          <p:cNvPr id="5" name="Zástupný objekt pre číslo snímky 4">
            <a:extLst>
              <a:ext uri="{FF2B5EF4-FFF2-40B4-BE49-F238E27FC236}">
                <a16:creationId xmlns:a16="http://schemas.microsoft.com/office/drawing/2014/main" id="{06D6E7F9-9622-48F6-9662-90C5A04567F5}"/>
              </a:ext>
            </a:extLst>
          </p:cNvPr>
          <p:cNvSpPr>
            <a:spLocks noGrp="1"/>
          </p:cNvSpPr>
          <p:nvPr>
            <p:ph type="sldNum" sz="quarter" idx="12"/>
          </p:nvPr>
        </p:nvSpPr>
        <p:spPr/>
        <p:txBody>
          <a:bodyPr/>
          <a:lstStyle/>
          <a:p>
            <a:fld id="{350D23F9-91F2-4012-B5C4-3B4719FB4B77}" type="slidenum">
              <a:rPr lang="sk-SK" smtClean="0"/>
              <a:pPr/>
              <a:t>39</a:t>
            </a:fld>
            <a:endParaRPr lang="sk-SK" dirty="0"/>
          </a:p>
        </p:txBody>
      </p:sp>
    </p:spTree>
    <p:extLst>
      <p:ext uri="{BB962C8B-B14F-4D97-AF65-F5344CB8AC3E}">
        <p14:creationId xmlns:p14="http://schemas.microsoft.com/office/powerpoint/2010/main" val="224931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16F667-E138-4894-A1BC-D4496A483E71}"/>
              </a:ext>
            </a:extLst>
          </p:cNvPr>
          <p:cNvSpPr>
            <a:spLocks noGrp="1"/>
          </p:cNvSpPr>
          <p:nvPr>
            <p:ph type="title"/>
          </p:nvPr>
        </p:nvSpPr>
        <p:spPr>
          <a:xfrm>
            <a:off x="457200" y="274638"/>
            <a:ext cx="8229600" cy="778098"/>
          </a:xfrm>
        </p:spPr>
        <p:txBody>
          <a:bodyPr>
            <a:normAutofit fontScale="90000"/>
          </a:bodyPr>
          <a:lstStyle/>
          <a:p>
            <a:r>
              <a:rPr lang="sk-SK" sz="2400" spc="400" dirty="0">
                <a:latin typeface="Tahoma" panose="020B0604030504040204" pitchFamily="34" charset="0"/>
                <a:ea typeface="Tahoma" panose="020B0604030504040204" pitchFamily="34" charset="0"/>
                <a:cs typeface="Tahoma" panose="020B0604030504040204" pitchFamily="34" charset="0"/>
              </a:rPr>
              <a:t>Vyhľadávanie zákonov</a:t>
            </a:r>
            <a:br>
              <a:rPr lang="sk-SK" sz="2400" dirty="0">
                <a:latin typeface="Tahoma" panose="020B0604030504040204" pitchFamily="34" charset="0"/>
                <a:ea typeface="Tahoma" panose="020B0604030504040204" pitchFamily="34" charset="0"/>
                <a:cs typeface="Tahoma" panose="020B0604030504040204" pitchFamily="34" charset="0"/>
              </a:rPr>
            </a:br>
            <a:br>
              <a:rPr lang="sk-SK" sz="2400" dirty="0">
                <a:latin typeface="Tahoma" panose="020B0604030504040204" pitchFamily="34" charset="0"/>
                <a:ea typeface="Tahoma" panose="020B0604030504040204" pitchFamily="34" charset="0"/>
                <a:cs typeface="Tahoma" panose="020B0604030504040204" pitchFamily="34" charset="0"/>
              </a:rPr>
            </a:br>
            <a:r>
              <a:rPr lang="sk-SK" sz="1600" dirty="0">
                <a:latin typeface="Tahoma" panose="020B0604030504040204" pitchFamily="34" charset="0"/>
                <a:ea typeface="Tahoma" panose="020B0604030504040204" pitchFamily="34" charset="0"/>
                <a:cs typeface="Tahoma" panose="020B0604030504040204" pitchFamily="34" charset="0"/>
                <a:hlinkClick r:id="rId2"/>
              </a:rPr>
              <a:t>SLOV-LEX</a:t>
            </a:r>
            <a:endParaRPr lang="sk-SK" sz="1600" dirty="0">
              <a:latin typeface="Tahoma" panose="020B0604030504040204" pitchFamily="34" charset="0"/>
              <a:ea typeface="Tahoma" panose="020B0604030504040204" pitchFamily="34" charset="0"/>
              <a:cs typeface="Tahoma" panose="020B0604030504040204" pitchFamily="34" charset="0"/>
            </a:endParaRPr>
          </a:p>
        </p:txBody>
      </p:sp>
      <p:pic>
        <p:nvPicPr>
          <p:cNvPr id="7" name="Zástupný objekt pre obsah 6">
            <a:extLst>
              <a:ext uri="{FF2B5EF4-FFF2-40B4-BE49-F238E27FC236}">
                <a16:creationId xmlns:a16="http://schemas.microsoft.com/office/drawing/2014/main" id="{B48EA4AA-7E9C-4813-82A9-F54E12941813}"/>
              </a:ext>
            </a:extLst>
          </p:cNvPr>
          <p:cNvPicPr>
            <a:picLocks noGrp="1"/>
          </p:cNvPicPr>
          <p:nvPr>
            <p:ph idx="1"/>
          </p:nvPr>
        </p:nvPicPr>
        <p:blipFill rotWithShape="1">
          <a:blip r:embed="rId3"/>
          <a:srcRect l="2678" t="14092" r="5206" b="5357"/>
          <a:stretch/>
        </p:blipFill>
        <p:spPr bwMode="auto">
          <a:xfrm>
            <a:off x="457200" y="1268760"/>
            <a:ext cx="8507288" cy="5087590"/>
          </a:xfrm>
          <a:prstGeom prst="rect">
            <a:avLst/>
          </a:prstGeom>
          <a:ln>
            <a:noFill/>
          </a:ln>
          <a:extLst>
            <a:ext uri="{53640926-AAD7-44D8-BBD7-CCE9431645EC}">
              <a14:shadowObscured xmlns:a14="http://schemas.microsoft.com/office/drawing/2010/main"/>
            </a:ext>
          </a:extLst>
        </p:spPr>
      </p:pic>
      <p:sp>
        <p:nvSpPr>
          <p:cNvPr id="4" name="Zástupný objekt pre číslo snímky 3">
            <a:extLst>
              <a:ext uri="{FF2B5EF4-FFF2-40B4-BE49-F238E27FC236}">
                <a16:creationId xmlns:a16="http://schemas.microsoft.com/office/drawing/2014/main" id="{809AE126-8014-4C7C-8685-502531E40E5C}"/>
              </a:ext>
            </a:extLst>
          </p:cNvPr>
          <p:cNvSpPr>
            <a:spLocks noGrp="1"/>
          </p:cNvSpPr>
          <p:nvPr>
            <p:ph type="sldNum" sz="quarter" idx="12"/>
          </p:nvPr>
        </p:nvSpPr>
        <p:spPr/>
        <p:txBody>
          <a:bodyPr/>
          <a:lstStyle/>
          <a:p>
            <a:fld id="{350D23F9-91F2-4012-B5C4-3B4719FB4B77}" type="slidenum">
              <a:rPr lang="sk-SK" smtClean="0"/>
              <a:pPr/>
              <a:t>4</a:t>
            </a:fld>
            <a:endParaRPr lang="sk-SK" dirty="0"/>
          </a:p>
        </p:txBody>
      </p:sp>
      <p:sp>
        <p:nvSpPr>
          <p:cNvPr id="5" name="Slnko 4">
            <a:extLst>
              <a:ext uri="{FF2B5EF4-FFF2-40B4-BE49-F238E27FC236}">
                <a16:creationId xmlns:a16="http://schemas.microsoft.com/office/drawing/2014/main" id="{1C610CF8-75DA-4E11-B38B-4CE3A69D2A79}"/>
              </a:ext>
            </a:extLst>
          </p:cNvPr>
          <p:cNvSpPr/>
          <p:nvPr/>
        </p:nvSpPr>
        <p:spPr>
          <a:xfrm>
            <a:off x="3851920" y="2636912"/>
            <a:ext cx="361950" cy="32385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k-SK" dirty="0"/>
          </a:p>
        </p:txBody>
      </p:sp>
      <p:sp>
        <p:nvSpPr>
          <p:cNvPr id="6" name="Slnko 5">
            <a:extLst>
              <a:ext uri="{FF2B5EF4-FFF2-40B4-BE49-F238E27FC236}">
                <a16:creationId xmlns:a16="http://schemas.microsoft.com/office/drawing/2014/main" id="{1280135D-A293-4A6E-9119-EF4C7E9DDDB0}"/>
              </a:ext>
            </a:extLst>
          </p:cNvPr>
          <p:cNvSpPr/>
          <p:nvPr/>
        </p:nvSpPr>
        <p:spPr>
          <a:xfrm>
            <a:off x="5076056" y="3488705"/>
            <a:ext cx="361950" cy="32385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k-SK" dirty="0"/>
          </a:p>
        </p:txBody>
      </p:sp>
      <p:sp>
        <p:nvSpPr>
          <p:cNvPr id="8" name="Slnko 7">
            <a:extLst>
              <a:ext uri="{FF2B5EF4-FFF2-40B4-BE49-F238E27FC236}">
                <a16:creationId xmlns:a16="http://schemas.microsoft.com/office/drawing/2014/main" id="{3A14BB36-95C2-431C-8A08-BA5D0C596EC2}"/>
              </a:ext>
            </a:extLst>
          </p:cNvPr>
          <p:cNvSpPr/>
          <p:nvPr/>
        </p:nvSpPr>
        <p:spPr>
          <a:xfrm>
            <a:off x="7740352" y="3092429"/>
            <a:ext cx="361950" cy="32385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k-SK" dirty="0"/>
          </a:p>
        </p:txBody>
      </p:sp>
    </p:spTree>
    <p:extLst>
      <p:ext uri="{BB962C8B-B14F-4D97-AF65-F5344CB8AC3E}">
        <p14:creationId xmlns:p14="http://schemas.microsoft.com/office/powerpoint/2010/main" val="2862491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Právny základ spracúvania OU</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457200" y="1484784"/>
            <a:ext cx="8229600" cy="5184576"/>
          </a:xfrm>
        </p:spPr>
        <p:txBody>
          <a:bodyPr>
            <a:normAutofit/>
          </a:bodyPr>
          <a:lstStyle/>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Vyjadrenie súhlasu dotknutej osoby § 14</a:t>
            </a:r>
          </a:p>
          <a:p>
            <a:pPr marL="0" indent="0">
              <a:buNone/>
            </a:pPr>
            <a:endParaRPr lang="sk-SK" sz="1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latin typeface="Tahoma" panose="020B0604030504040204" pitchFamily="34" charset="0"/>
                <a:ea typeface="Tahoma" panose="020B0604030504040204" pitchFamily="34" charset="0"/>
                <a:cs typeface="Tahoma" panose="020B0604030504040204" pitchFamily="34" charset="0"/>
              </a:rPr>
              <a:t>Zo zákona nie je určená forma vyjadrenia súhlasu, ale musí byť jednoznačne preukázateľná. Forma súhlasu môže byť:</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Písomná</a:t>
            </a: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V elektronickej forme</a:t>
            </a: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Telefonická nahrávka</a:t>
            </a: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Iná preukázateľná forma</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ADA10BCE-CDA0-4277-A440-DFA310E55214}"/>
              </a:ext>
            </a:extLst>
          </p:cNvPr>
          <p:cNvSpPr>
            <a:spLocks noGrp="1"/>
          </p:cNvSpPr>
          <p:nvPr>
            <p:ph type="sldNum" sz="quarter" idx="12"/>
          </p:nvPr>
        </p:nvSpPr>
        <p:spPr/>
        <p:txBody>
          <a:bodyPr/>
          <a:lstStyle/>
          <a:p>
            <a:fld id="{350D23F9-91F2-4012-B5C4-3B4719FB4B77}" type="slidenum">
              <a:rPr lang="sk-SK" smtClean="0"/>
              <a:pPr/>
              <a:t>40</a:t>
            </a:fld>
            <a:endParaRPr lang="sk-SK" dirty="0"/>
          </a:p>
        </p:txBody>
      </p:sp>
    </p:spTree>
    <p:extLst>
      <p:ext uri="{BB962C8B-B14F-4D97-AF65-F5344CB8AC3E}">
        <p14:creationId xmlns:p14="http://schemas.microsoft.com/office/powerpoint/2010/main" val="937678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Právny základ spracúvania osobných údajov</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24744"/>
            <a:ext cx="8229600" cy="5256584"/>
          </a:xfrm>
        </p:spPr>
        <p:txBody>
          <a:bodyPr>
            <a:normAutofit/>
          </a:bodyPr>
          <a:lstStyle/>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Súhlas dotknutej osoby § 14:</a:t>
            </a:r>
          </a:p>
          <a:p>
            <a:pPr marL="0" indent="0">
              <a:buNone/>
            </a:pPr>
            <a:endParaRPr lang="sk-SK" sz="2000" u="sng"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latin typeface="Tahoma" panose="020B0604030504040204" pitchFamily="34" charset="0"/>
                <a:ea typeface="Tahoma" panose="020B0604030504040204" pitchFamily="34" charset="0"/>
                <a:cs typeface="Tahoma" panose="020B0604030504040204" pitchFamily="34" charset="0"/>
              </a:rPr>
              <a:t>Text súhlasu musí byť:</a:t>
            </a:r>
          </a:p>
          <a:p>
            <a:pPr marL="1887538" indent="-546100">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Jednoznačný</a:t>
            </a:r>
          </a:p>
          <a:p>
            <a:pPr marL="1887538" indent="-546100">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Zrozumiteľný</a:t>
            </a:r>
          </a:p>
          <a:p>
            <a:pPr marL="1887538" indent="-546100">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Stručný</a:t>
            </a:r>
          </a:p>
          <a:p>
            <a:pPr marL="1887538" indent="-546100">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Odlíšiteľný v prípade vyjadrenia súhlasu k viacerým skutočnostiam</a:t>
            </a:r>
          </a:p>
          <a:p>
            <a:pPr marL="1887538" indent="-546100">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V ľahko dostupnej forme</a:t>
            </a: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Najneskôr pri získavaní osobných údajov má prevádzkovateľ</a:t>
            </a:r>
          </a:p>
          <a:p>
            <a:pPr marL="0" indent="0" algn="ctr">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informačnú povinnosť od § 19.</a:t>
            </a:r>
            <a:endParaRPr lang="sk-SK" sz="2000"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C22D6CCC-D301-4476-B4D7-1BB1C6ABDA3F}"/>
              </a:ext>
            </a:extLst>
          </p:cNvPr>
          <p:cNvSpPr>
            <a:spLocks noGrp="1"/>
          </p:cNvSpPr>
          <p:nvPr>
            <p:ph type="sldNum" sz="quarter" idx="12"/>
          </p:nvPr>
        </p:nvSpPr>
        <p:spPr/>
        <p:txBody>
          <a:bodyPr/>
          <a:lstStyle/>
          <a:p>
            <a:fld id="{350D23F9-91F2-4012-B5C4-3B4719FB4B77}" type="slidenum">
              <a:rPr lang="sk-SK" smtClean="0"/>
              <a:pPr/>
              <a:t>41</a:t>
            </a:fld>
            <a:endParaRPr lang="sk-SK" dirty="0"/>
          </a:p>
        </p:txBody>
      </p:sp>
    </p:spTree>
    <p:extLst>
      <p:ext uri="{BB962C8B-B14F-4D97-AF65-F5344CB8AC3E}">
        <p14:creationId xmlns:p14="http://schemas.microsoft.com/office/powerpoint/2010/main" val="4061757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Právny základ spracúvania osobných údajov</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96752"/>
            <a:ext cx="8229600" cy="5400600"/>
          </a:xfrm>
        </p:spPr>
        <p:txBody>
          <a:bodyPr>
            <a:normAutofit/>
          </a:bodyPr>
          <a:lstStyle/>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Súhlas dotknutej osoby § 14</a:t>
            </a: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latin typeface="Tahoma" panose="020B0604030504040204" pitchFamily="34" charset="0"/>
                <a:ea typeface="Tahoma" panose="020B0604030504040204" pitchFamily="34" charset="0"/>
                <a:cs typeface="Tahoma" panose="020B0604030504040204" pitchFamily="34" charset="0"/>
              </a:rPr>
              <a:t>Vyjadrenie súhlasu nesmie byť ovplyvnené zo strany prevádzkovateľa</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Nátlakom</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Hrozbou</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Vynucovaním</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Časovou tiesňou</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Ďalšími nátlakovými a donucovacími aktivitami</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Dotknutá osoba má právo kedykoľvek svoj súhlas odvolať. Odvolanie súhlasu musí byť rovnako jednoduché, ako jeho poskytnutie.</a:t>
            </a:r>
          </a:p>
        </p:txBody>
      </p:sp>
      <p:sp>
        <p:nvSpPr>
          <p:cNvPr id="5" name="Zástupný objekt pre číslo snímky 4">
            <a:extLst>
              <a:ext uri="{FF2B5EF4-FFF2-40B4-BE49-F238E27FC236}">
                <a16:creationId xmlns:a16="http://schemas.microsoft.com/office/drawing/2014/main" id="{6D4AD35B-D363-4DA3-AB34-4F5E512C4174}"/>
              </a:ext>
            </a:extLst>
          </p:cNvPr>
          <p:cNvSpPr>
            <a:spLocks noGrp="1"/>
          </p:cNvSpPr>
          <p:nvPr>
            <p:ph type="sldNum" sz="quarter" idx="12"/>
          </p:nvPr>
        </p:nvSpPr>
        <p:spPr/>
        <p:txBody>
          <a:bodyPr/>
          <a:lstStyle/>
          <a:p>
            <a:fld id="{350D23F9-91F2-4012-B5C4-3B4719FB4B77}" type="slidenum">
              <a:rPr lang="sk-SK" smtClean="0"/>
              <a:pPr/>
              <a:t>42</a:t>
            </a:fld>
            <a:endParaRPr lang="sk-SK" dirty="0"/>
          </a:p>
        </p:txBody>
      </p:sp>
    </p:spTree>
    <p:extLst>
      <p:ext uri="{BB962C8B-B14F-4D97-AF65-F5344CB8AC3E}">
        <p14:creationId xmlns:p14="http://schemas.microsoft.com/office/powerpoint/2010/main" val="606780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1967"/>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Právny základ spracúvania osobných údajov</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856605"/>
            <a:ext cx="8229600" cy="5740747"/>
          </a:xfrm>
        </p:spPr>
        <p:txBody>
          <a:bodyPr>
            <a:normAutofit/>
          </a:bodyPr>
          <a:lstStyle/>
          <a:p>
            <a:pPr marL="0" indent="0">
              <a:buNone/>
            </a:pPr>
            <a:r>
              <a:rPr lang="sk-SK" sz="1900" b="1" dirty="0">
                <a:latin typeface="Tahoma" panose="020B0604030504040204" pitchFamily="34" charset="0"/>
                <a:ea typeface="Tahoma" panose="020B0604030504040204" pitchFamily="34" charset="0"/>
                <a:cs typeface="Tahoma" panose="020B0604030504040204" pitchFamily="34" charset="0"/>
              </a:rPr>
              <a:t>Osobitné kategórie od § 16</a:t>
            </a:r>
          </a:p>
          <a:p>
            <a:pPr marL="0" lvl="0" indent="0">
              <a:buNone/>
            </a:pPr>
            <a:endParaRPr lang="sk-SK" sz="1900" b="1"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sk-SK" sz="1900" b="1" dirty="0">
                <a:solidFill>
                  <a:srgbClr val="FF3300"/>
                </a:solidFill>
                <a:latin typeface="Tahoma" panose="020B0604030504040204" pitchFamily="34" charset="0"/>
                <a:ea typeface="Tahoma" panose="020B0604030504040204" pitchFamily="34" charset="0"/>
                <a:cs typeface="Tahoma" panose="020B0604030504040204" pitchFamily="34" charset="0"/>
              </a:rPr>
              <a:t>Zakazuje sa spracúvanie osobných údajov, ktoré odhaľujú: </a:t>
            </a:r>
          </a:p>
          <a:p>
            <a:pPr marL="0" lvl="0" indent="0">
              <a:buNone/>
            </a:pPr>
            <a:endParaRPr lang="sk-SK" sz="1900" b="1"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1430338" lvl="0"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rasový alebo etnický pôvod</a:t>
            </a:r>
          </a:p>
          <a:p>
            <a:pPr marL="1430338" lvl="0"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politické názory</a:t>
            </a:r>
          </a:p>
          <a:p>
            <a:pPr marL="1430338" lvl="0"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náboženské alebo filozofické presvedčenie</a:t>
            </a:r>
          </a:p>
          <a:p>
            <a:pPr marL="1430338" lvl="0"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členstvo v odborových organizáciách</a:t>
            </a:r>
          </a:p>
          <a:p>
            <a:pPr marL="1430338" lvl="0"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genetické alebo biometrických údaje</a:t>
            </a:r>
          </a:p>
          <a:p>
            <a:pPr marL="1430338" lvl="0"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údaje týkajúce sa zdravia</a:t>
            </a:r>
          </a:p>
          <a:p>
            <a:pPr marL="1430338" lvl="0"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údaje týkajúce sa sexuálneho života alebo sexuálnej orientácie fyzickej osoby</a:t>
            </a:r>
          </a:p>
        </p:txBody>
      </p:sp>
      <p:sp>
        <p:nvSpPr>
          <p:cNvPr id="5" name="Zástupný objekt pre číslo snímky 4">
            <a:extLst>
              <a:ext uri="{FF2B5EF4-FFF2-40B4-BE49-F238E27FC236}">
                <a16:creationId xmlns:a16="http://schemas.microsoft.com/office/drawing/2014/main" id="{1452F63D-1DD3-492F-8237-9DB06BA24090}"/>
              </a:ext>
            </a:extLst>
          </p:cNvPr>
          <p:cNvSpPr>
            <a:spLocks noGrp="1"/>
          </p:cNvSpPr>
          <p:nvPr>
            <p:ph type="sldNum" sz="quarter" idx="12"/>
          </p:nvPr>
        </p:nvSpPr>
        <p:spPr/>
        <p:txBody>
          <a:bodyPr/>
          <a:lstStyle/>
          <a:p>
            <a:fld id="{350D23F9-91F2-4012-B5C4-3B4719FB4B77}" type="slidenum">
              <a:rPr lang="sk-SK" smtClean="0"/>
              <a:pPr/>
              <a:t>43</a:t>
            </a:fld>
            <a:endParaRPr lang="sk-SK" dirty="0"/>
          </a:p>
        </p:txBody>
      </p:sp>
    </p:spTree>
    <p:extLst>
      <p:ext uri="{BB962C8B-B14F-4D97-AF65-F5344CB8AC3E}">
        <p14:creationId xmlns:p14="http://schemas.microsoft.com/office/powerpoint/2010/main" val="4191050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1967"/>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Právny základ spracúvania osobných údajov</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Osobitné kategórie od § 16 ods. 2 </a:t>
            </a:r>
          </a:p>
          <a:p>
            <a:pPr marL="0" indent="0">
              <a:buNone/>
            </a:pPr>
            <a:endParaRPr lang="sk-SK" sz="1800" b="1"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sk-SK" sz="2000" b="1" dirty="0">
                <a:solidFill>
                  <a:srgbClr val="FF3300"/>
                </a:solidFill>
                <a:latin typeface="Tahoma" panose="020B0604030504040204" pitchFamily="34" charset="0"/>
                <a:ea typeface="Tahoma" panose="020B0604030504040204" pitchFamily="34" charset="0"/>
                <a:cs typeface="Tahoma" panose="020B0604030504040204" pitchFamily="34" charset="0"/>
              </a:rPr>
              <a:t>Zákaz spracúvania osobných údajov neplatí: </a:t>
            </a:r>
          </a:p>
          <a:p>
            <a:pPr marL="0" lvl="0" indent="0">
              <a:buNone/>
            </a:pPr>
            <a:endParaRPr lang="sk-SK" sz="2000" b="1"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903288" lvl="0" indent="-53975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Ak dotknutá osoba vyjadrila súhlas</a:t>
            </a:r>
          </a:p>
          <a:p>
            <a:pPr marL="903288" lvl="0" indent="-53975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Na výkon plnenia povinností prevádzkovateľa podľa osobitných predpisov</a:t>
            </a:r>
          </a:p>
          <a:p>
            <a:pPr marL="903288" lvl="0" indent="-53975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Ak je spracúvanie nevyhnutné na životne dôležité záujmy nespôsobilej dotknutej osoby </a:t>
            </a:r>
          </a:p>
          <a:p>
            <a:pPr marL="903288" lvl="0" indent="-53975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Obmedzene pre nadácie, odborové organizácie... ods.2 písm. d </a:t>
            </a:r>
          </a:p>
          <a:p>
            <a:pPr marL="903288" lvl="0" indent="-53975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Ak dotknutá osoba svoje osobné údaje preukázateľne zverejnila</a:t>
            </a:r>
          </a:p>
        </p:txBody>
      </p:sp>
      <p:sp>
        <p:nvSpPr>
          <p:cNvPr id="5" name="Zástupný objekt pre číslo snímky 4">
            <a:extLst>
              <a:ext uri="{FF2B5EF4-FFF2-40B4-BE49-F238E27FC236}">
                <a16:creationId xmlns:a16="http://schemas.microsoft.com/office/drawing/2014/main" id="{C62D6019-4158-48D8-A8B4-65479078D2D0}"/>
              </a:ext>
            </a:extLst>
          </p:cNvPr>
          <p:cNvSpPr>
            <a:spLocks noGrp="1"/>
          </p:cNvSpPr>
          <p:nvPr>
            <p:ph type="sldNum" sz="quarter" idx="12"/>
          </p:nvPr>
        </p:nvSpPr>
        <p:spPr/>
        <p:txBody>
          <a:bodyPr/>
          <a:lstStyle/>
          <a:p>
            <a:fld id="{350D23F9-91F2-4012-B5C4-3B4719FB4B77}" type="slidenum">
              <a:rPr lang="sk-SK" smtClean="0"/>
              <a:pPr/>
              <a:t>44</a:t>
            </a:fld>
            <a:endParaRPr lang="sk-SK" dirty="0"/>
          </a:p>
        </p:txBody>
      </p:sp>
    </p:spTree>
    <p:extLst>
      <p:ext uri="{BB962C8B-B14F-4D97-AF65-F5344CB8AC3E}">
        <p14:creationId xmlns:p14="http://schemas.microsoft.com/office/powerpoint/2010/main" val="334552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Právny základ spracúvania OU</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Osobitné kategórie od § 16 ods. 2 </a:t>
            </a: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sk-SK" sz="2000" b="1" dirty="0">
                <a:solidFill>
                  <a:srgbClr val="FF3300"/>
                </a:solidFill>
                <a:latin typeface="Tahoma" panose="020B0604030504040204" pitchFamily="34" charset="0"/>
                <a:ea typeface="Tahoma" panose="020B0604030504040204" pitchFamily="34" charset="0"/>
                <a:cs typeface="Tahoma" panose="020B0604030504040204" pitchFamily="34" charset="0"/>
              </a:rPr>
              <a:t>Zákaz spracúvania osobných údajov neplatí: </a:t>
            </a:r>
          </a:p>
          <a:p>
            <a:pPr marL="0" lvl="0" indent="0">
              <a:buNone/>
            </a:pPr>
            <a:endParaRPr lang="sk-SK" sz="2000" b="1"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903288" lvl="0" indent="-53975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Ak súdy vykonávajú svoju právomoc</a:t>
            </a:r>
          </a:p>
          <a:p>
            <a:pPr marL="903288" lvl="0" indent="-53975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Na výkon verejného záujmu</a:t>
            </a:r>
          </a:p>
          <a:p>
            <a:pPr marL="903288" lvl="0" indent="-53975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Pre oblasť zdravotnej a lekárskej starostlivosti</a:t>
            </a:r>
          </a:p>
          <a:p>
            <a:pPr marL="903288" lvl="0" indent="-53975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Pre oblasť sociálnu</a:t>
            </a:r>
          </a:p>
          <a:p>
            <a:pPr marL="903288" lvl="0" indent="-53975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Pre účely archivácie, vedeckého, historického výskumu a štatistické účely</a:t>
            </a:r>
          </a:p>
          <a:p>
            <a:pPr marL="0" lvl="0" indent="0" algn="ctr">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lvl="0" indent="0" algn="ctr">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Povinnosť prevádzkovateľa zachovávať mlčanlivosť, profesijné tajomstvo zvlášť pri § 16 ods. 2 písm. h</a:t>
            </a:r>
          </a:p>
        </p:txBody>
      </p:sp>
      <p:sp>
        <p:nvSpPr>
          <p:cNvPr id="5" name="Zástupný objekt pre číslo snímky 4">
            <a:extLst>
              <a:ext uri="{FF2B5EF4-FFF2-40B4-BE49-F238E27FC236}">
                <a16:creationId xmlns:a16="http://schemas.microsoft.com/office/drawing/2014/main" id="{BB9AA4F6-CAA1-4727-93FA-DB3661813962}"/>
              </a:ext>
            </a:extLst>
          </p:cNvPr>
          <p:cNvSpPr>
            <a:spLocks noGrp="1"/>
          </p:cNvSpPr>
          <p:nvPr>
            <p:ph type="sldNum" sz="quarter" idx="12"/>
          </p:nvPr>
        </p:nvSpPr>
        <p:spPr/>
        <p:txBody>
          <a:bodyPr/>
          <a:lstStyle/>
          <a:p>
            <a:fld id="{350D23F9-91F2-4012-B5C4-3B4719FB4B77}" type="slidenum">
              <a:rPr lang="sk-SK" smtClean="0"/>
              <a:pPr/>
              <a:t>45</a:t>
            </a:fld>
            <a:endParaRPr lang="sk-SK" dirty="0"/>
          </a:p>
        </p:txBody>
      </p:sp>
    </p:spTree>
    <p:extLst>
      <p:ext uri="{BB962C8B-B14F-4D97-AF65-F5344CB8AC3E}">
        <p14:creationId xmlns:p14="http://schemas.microsoft.com/office/powerpoint/2010/main" val="4076358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Právny základ spracúvania O</a:t>
            </a:r>
            <a:r>
              <a:rPr lang="sk-SK" sz="27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U</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Osobitné kategórie § 17</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arenR"/>
            </a:pPr>
            <a:r>
              <a:rPr lang="sk-SK" sz="2000" dirty="0">
                <a:latin typeface="Tahoma" panose="020B0604030504040204" pitchFamily="34" charset="0"/>
                <a:ea typeface="Tahoma" panose="020B0604030504040204" pitchFamily="34" charset="0"/>
                <a:cs typeface="Tahoma" panose="020B0604030504040204" pitchFamily="34" charset="0"/>
              </a:rPr>
              <a:t>Prevádzkovateľom na účely spracúvania osobných údajov </a:t>
            </a:r>
            <a:r>
              <a:rPr lang="sk-SK" sz="2000" u="sng" dirty="0">
                <a:latin typeface="Tahoma" panose="020B0604030504040204" pitchFamily="34" charset="0"/>
                <a:ea typeface="Tahoma" panose="020B0604030504040204" pitchFamily="34" charset="0"/>
                <a:cs typeface="Tahoma" panose="020B0604030504040204" pitchFamily="34" charset="0"/>
              </a:rPr>
              <a:t>v registri trestov</a:t>
            </a:r>
            <a:r>
              <a:rPr lang="sk-SK" sz="2000" dirty="0">
                <a:latin typeface="Tahoma" panose="020B0604030504040204" pitchFamily="34" charset="0"/>
                <a:ea typeface="Tahoma" panose="020B0604030504040204" pitchFamily="34" charset="0"/>
                <a:cs typeface="Tahoma" panose="020B0604030504040204" pitchFamily="34" charset="0"/>
              </a:rPr>
              <a:t> môže byť len štátny orgán ustanovený osobitným predpisom. </a:t>
            </a:r>
          </a:p>
          <a:p>
            <a:pPr marL="457200" indent="-457200">
              <a:buFont typeface="+mj-lt"/>
              <a:buAutoNum type="arabicParenR"/>
            </a:pPr>
            <a:endParaRPr lang="sk-SK" sz="2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arenR"/>
            </a:pPr>
            <a:r>
              <a:rPr lang="sk-SK" sz="2000" dirty="0">
                <a:latin typeface="Tahoma" panose="020B0604030504040204" pitchFamily="34" charset="0"/>
                <a:ea typeface="Tahoma" panose="020B0604030504040204" pitchFamily="34" charset="0"/>
                <a:cs typeface="Tahoma" panose="020B0604030504040204" pitchFamily="34" charset="0"/>
              </a:rPr>
              <a:t>Spracúvať osobné údaje týkajúce sa </a:t>
            </a:r>
            <a:r>
              <a:rPr lang="sk-SK" sz="2000" u="sng" dirty="0">
                <a:latin typeface="Tahoma" panose="020B0604030504040204" pitchFamily="34" charset="0"/>
                <a:ea typeface="Tahoma" panose="020B0604030504040204" pitchFamily="34" charset="0"/>
                <a:cs typeface="Tahoma" panose="020B0604030504040204" pitchFamily="34" charset="0"/>
              </a:rPr>
              <a:t>uznania viny za spáchanie trestného činu alebo priestupku alebo súvisiacich bezpečnostných opatrení </a:t>
            </a:r>
            <a:r>
              <a:rPr lang="sk-SK" sz="2000" dirty="0">
                <a:latin typeface="Tahoma" panose="020B0604030504040204" pitchFamily="34" charset="0"/>
                <a:ea typeface="Tahoma" panose="020B0604030504040204" pitchFamily="34" charset="0"/>
                <a:cs typeface="Tahoma" panose="020B0604030504040204" pitchFamily="34" charset="0"/>
              </a:rPr>
              <a:t>možno len na základe osobitného predpisu, alebo medzinárodnej zmluvy, ktorou je Slovenská republika viazaná, ktoré poskytujú primerané záruky ochrany práv dotknutej osoby. </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latin typeface="Tahoma" panose="020B0604030504040204" pitchFamily="34" charset="0"/>
                <a:ea typeface="Tahoma" panose="020B0604030504040204" pitchFamily="34" charset="0"/>
                <a:cs typeface="Tahoma" panose="020B0604030504040204" pitchFamily="34" charset="0"/>
              </a:rPr>
              <a:t>Zákon č. 330/2007 Z. z. o registri trestov a o zmene a doplnení niektorých zákonov v znení neskorších predpisov.</a:t>
            </a:r>
          </a:p>
          <a:p>
            <a:pPr marL="0" indent="0">
              <a:buNone/>
            </a:pPr>
            <a:r>
              <a:rPr lang="sk-SK" sz="2000" dirty="0">
                <a:latin typeface="Tahoma" panose="020B0604030504040204" pitchFamily="34" charset="0"/>
                <a:ea typeface="Tahoma" panose="020B0604030504040204" pitchFamily="34" charset="0"/>
                <a:cs typeface="Tahoma" panose="020B0604030504040204" pitchFamily="34" charset="0"/>
              </a:rPr>
              <a:t>Zákon č. 153/2001 Z. z. o prokuratúre v znení neskorších predpisov.</a:t>
            </a: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1CD20AF5-5B4B-4031-803E-4DE4572BE1D0}"/>
              </a:ext>
            </a:extLst>
          </p:cNvPr>
          <p:cNvSpPr>
            <a:spLocks noGrp="1"/>
          </p:cNvSpPr>
          <p:nvPr>
            <p:ph type="sldNum" sz="quarter" idx="12"/>
          </p:nvPr>
        </p:nvSpPr>
        <p:spPr/>
        <p:txBody>
          <a:bodyPr/>
          <a:lstStyle/>
          <a:p>
            <a:fld id="{350D23F9-91F2-4012-B5C4-3B4719FB4B77}" type="slidenum">
              <a:rPr lang="sk-SK" smtClean="0"/>
              <a:pPr/>
              <a:t>46</a:t>
            </a:fld>
            <a:endParaRPr lang="sk-SK" dirty="0"/>
          </a:p>
        </p:txBody>
      </p:sp>
    </p:spTree>
    <p:extLst>
      <p:ext uri="{BB962C8B-B14F-4D97-AF65-F5344CB8AC3E}">
        <p14:creationId xmlns:p14="http://schemas.microsoft.com/office/powerpoint/2010/main" val="2069699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Práva dotknutej osoby</a:t>
            </a:r>
            <a:endParaRPr lang="sk-SK" sz="20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Povinnosti prevádzkovateľa pri výkone práv dotknutej osoby § 19</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Prijať vhodné opatrenia, aby všetky informačné povinnosti prevádzkovateľa boli formulované § 29:</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Stručne</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Transparentne</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Zrozumiteľne</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Jasne </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Jednoducho</a:t>
            </a:r>
          </a:p>
          <a:p>
            <a:pPr marL="3951288" indent="-809625">
              <a:buFont typeface="Wingdings" panose="05000000000000000000" pitchFamily="2" charset="2"/>
              <a:buChar char="ü"/>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latin typeface="Tahoma" panose="020B0604030504040204" pitchFamily="34" charset="0"/>
                <a:ea typeface="Tahoma" panose="020B0604030504040204" pitchFamily="34" charset="0"/>
                <a:cs typeface="Tahoma" panose="020B0604030504040204" pitchFamily="34" charset="0"/>
              </a:rPr>
              <a:t>Informácie sa podávajú spravidla v takej forme, v akej bola podaná žiadosť.</a:t>
            </a: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E93D047A-FCE8-4857-8520-F0D6B78A5F84}"/>
              </a:ext>
            </a:extLst>
          </p:cNvPr>
          <p:cNvSpPr>
            <a:spLocks noGrp="1"/>
          </p:cNvSpPr>
          <p:nvPr>
            <p:ph type="sldNum" sz="quarter" idx="12"/>
          </p:nvPr>
        </p:nvSpPr>
        <p:spPr/>
        <p:txBody>
          <a:bodyPr/>
          <a:lstStyle/>
          <a:p>
            <a:fld id="{350D23F9-91F2-4012-B5C4-3B4719FB4B77}" type="slidenum">
              <a:rPr lang="sk-SK" smtClean="0"/>
              <a:pPr/>
              <a:t>47</a:t>
            </a:fld>
            <a:endParaRPr lang="sk-SK" dirty="0"/>
          </a:p>
        </p:txBody>
      </p:sp>
    </p:spTree>
    <p:extLst>
      <p:ext uri="{BB962C8B-B14F-4D97-AF65-F5344CB8AC3E}">
        <p14:creationId xmlns:p14="http://schemas.microsoft.com/office/powerpoint/2010/main" val="4244518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Práva dotknutej osoby</a:t>
            </a:r>
            <a:endParaRPr lang="sk-SK" sz="20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Povinnosti prevádzkovateľa pri výkone práv dotknutej osoby § 19</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Pri získavaní osobných údajov od dotknutej osoby je prevádzkovateľ povinný poskytnúť informácie:</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Identifikačné a kontaktné údaje</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Účel spracúvania</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Právny základ spracúvania</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Oprávnené záujmy</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Prenos osobných údajov </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Archivácia</a:t>
            </a:r>
          </a:p>
          <a:p>
            <a:pPr marL="3951288" indent="-809625">
              <a:buFont typeface="Wingdings" panose="05000000000000000000" pitchFamily="2" charset="2"/>
              <a:buChar char="ü"/>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83D81AF0-08FF-47CE-B90E-21EA41EB954C}"/>
              </a:ext>
            </a:extLst>
          </p:cNvPr>
          <p:cNvSpPr>
            <a:spLocks noGrp="1"/>
          </p:cNvSpPr>
          <p:nvPr>
            <p:ph type="sldNum" sz="quarter" idx="12"/>
          </p:nvPr>
        </p:nvSpPr>
        <p:spPr/>
        <p:txBody>
          <a:bodyPr/>
          <a:lstStyle/>
          <a:p>
            <a:fld id="{350D23F9-91F2-4012-B5C4-3B4719FB4B77}" type="slidenum">
              <a:rPr lang="sk-SK" smtClean="0"/>
              <a:pPr/>
              <a:t>48</a:t>
            </a:fld>
            <a:endParaRPr lang="sk-SK" dirty="0"/>
          </a:p>
        </p:txBody>
      </p:sp>
    </p:spTree>
    <p:extLst>
      <p:ext uri="{BB962C8B-B14F-4D97-AF65-F5344CB8AC3E}">
        <p14:creationId xmlns:p14="http://schemas.microsoft.com/office/powerpoint/2010/main" val="1251670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Práva dotknutej osoby</a:t>
            </a:r>
            <a:endParaRPr lang="sk-SK" sz="20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Povinnosti prevádzkovateľa pri výkone práv dotknutej osoby § 19</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Pri získavaní osobných údajov od dotknutej osoby je prevádzkovateľ povinný poskytnúť informácie:</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Právo na prístup k osobným údajom</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Právo odvolať svoj súhlas</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Právo sťažnosti</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Druh právneho základu</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Použitie automatizovaného rozhodovania</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Použitie profilovania</a:t>
            </a:r>
          </a:p>
          <a:p>
            <a:pPr marL="3951288" indent="-809625">
              <a:buFont typeface="Wingdings" panose="05000000000000000000" pitchFamily="2" charset="2"/>
              <a:buChar char="ü"/>
            </a:pPr>
            <a:endParaRPr lang="sk-SK" sz="2000" dirty="0">
              <a:latin typeface="Tahoma" panose="020B0604030504040204" pitchFamily="34" charset="0"/>
              <a:ea typeface="Tahoma" panose="020B0604030504040204" pitchFamily="34" charset="0"/>
              <a:cs typeface="Tahoma" panose="020B0604030504040204" pitchFamily="34" charset="0"/>
            </a:endParaRPr>
          </a:p>
          <a:p>
            <a:pPr marL="3951288" indent="-809625">
              <a:buFont typeface="Wingdings" panose="05000000000000000000" pitchFamily="2" charset="2"/>
              <a:buChar char="ü"/>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63C682DD-0CB5-4215-A7E6-420D7F108240}"/>
              </a:ext>
            </a:extLst>
          </p:cNvPr>
          <p:cNvSpPr>
            <a:spLocks noGrp="1"/>
          </p:cNvSpPr>
          <p:nvPr>
            <p:ph type="sldNum" sz="quarter" idx="12"/>
          </p:nvPr>
        </p:nvSpPr>
        <p:spPr/>
        <p:txBody>
          <a:bodyPr/>
          <a:lstStyle/>
          <a:p>
            <a:fld id="{350D23F9-91F2-4012-B5C4-3B4719FB4B77}" type="slidenum">
              <a:rPr lang="sk-SK" smtClean="0"/>
              <a:pPr/>
              <a:t>49</a:t>
            </a:fld>
            <a:endParaRPr lang="sk-SK" dirty="0"/>
          </a:p>
        </p:txBody>
      </p:sp>
    </p:spTree>
    <p:extLst>
      <p:ext uri="{BB962C8B-B14F-4D97-AF65-F5344CB8AC3E}">
        <p14:creationId xmlns:p14="http://schemas.microsoft.com/office/powerpoint/2010/main" val="126242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16F667-E138-4894-A1BC-D4496A483E71}"/>
              </a:ext>
            </a:extLst>
          </p:cNvPr>
          <p:cNvSpPr>
            <a:spLocks noGrp="1"/>
          </p:cNvSpPr>
          <p:nvPr>
            <p:ph type="title"/>
          </p:nvPr>
        </p:nvSpPr>
        <p:spPr>
          <a:xfrm>
            <a:off x="457200" y="274638"/>
            <a:ext cx="8229600" cy="1066130"/>
          </a:xfrm>
        </p:spPr>
        <p:txBody>
          <a:bodyPr>
            <a:normAutofit fontScale="90000"/>
          </a:bodyPr>
          <a:lstStyle/>
          <a:p>
            <a:r>
              <a:rPr lang="sk-SK" sz="2400" spc="400" dirty="0">
                <a:latin typeface="Tahoma" panose="020B0604030504040204" pitchFamily="34" charset="0"/>
                <a:ea typeface="Tahoma" panose="020B0604030504040204" pitchFamily="34" charset="0"/>
                <a:cs typeface="Tahoma" panose="020B0604030504040204" pitchFamily="34" charset="0"/>
              </a:rPr>
              <a:t>Vyhľadávanie zákonov</a:t>
            </a:r>
            <a:br>
              <a:rPr lang="sk-SK" sz="2400" dirty="0">
                <a:latin typeface="Tahoma" panose="020B0604030504040204" pitchFamily="34" charset="0"/>
                <a:ea typeface="Tahoma" panose="020B0604030504040204" pitchFamily="34" charset="0"/>
                <a:cs typeface="Tahoma" panose="020B0604030504040204" pitchFamily="34" charset="0"/>
              </a:rPr>
            </a:br>
            <a:br>
              <a:rPr lang="sk-SK" sz="2400" dirty="0">
                <a:latin typeface="Tahoma" panose="020B0604030504040204" pitchFamily="34" charset="0"/>
                <a:ea typeface="Tahoma" panose="020B0604030504040204" pitchFamily="34" charset="0"/>
                <a:cs typeface="Tahoma" panose="020B0604030504040204" pitchFamily="34" charset="0"/>
              </a:rPr>
            </a:br>
            <a:r>
              <a:rPr lang="sk-SK" sz="1600" dirty="0">
                <a:latin typeface="Tahoma" panose="020B0604030504040204" pitchFamily="34" charset="0"/>
                <a:ea typeface="Tahoma" panose="020B0604030504040204" pitchFamily="34" charset="0"/>
                <a:cs typeface="Tahoma" panose="020B0604030504040204" pitchFamily="34" charset="0"/>
                <a:hlinkClick r:id="rId2"/>
              </a:rPr>
              <a:t>SLOV-LEX</a:t>
            </a:r>
            <a:endParaRPr lang="sk-SK" sz="1600" dirty="0">
              <a:latin typeface="Tahoma" panose="020B0604030504040204" pitchFamily="34" charset="0"/>
              <a:ea typeface="Tahoma" panose="020B0604030504040204" pitchFamily="34" charset="0"/>
              <a:cs typeface="Tahoma" panose="020B0604030504040204" pitchFamily="34" charset="0"/>
            </a:endParaRPr>
          </a:p>
        </p:txBody>
      </p:sp>
      <p:sp>
        <p:nvSpPr>
          <p:cNvPr id="4" name="Zástupný objekt pre číslo snímky 3">
            <a:extLst>
              <a:ext uri="{FF2B5EF4-FFF2-40B4-BE49-F238E27FC236}">
                <a16:creationId xmlns:a16="http://schemas.microsoft.com/office/drawing/2014/main" id="{809AE126-8014-4C7C-8685-502531E40E5C}"/>
              </a:ext>
            </a:extLst>
          </p:cNvPr>
          <p:cNvSpPr>
            <a:spLocks noGrp="1"/>
          </p:cNvSpPr>
          <p:nvPr>
            <p:ph type="sldNum" sz="quarter" idx="12"/>
          </p:nvPr>
        </p:nvSpPr>
        <p:spPr/>
        <p:txBody>
          <a:bodyPr/>
          <a:lstStyle/>
          <a:p>
            <a:fld id="{350D23F9-91F2-4012-B5C4-3B4719FB4B77}" type="slidenum">
              <a:rPr lang="sk-SK" smtClean="0"/>
              <a:pPr/>
              <a:t>5</a:t>
            </a:fld>
            <a:endParaRPr lang="sk-SK" dirty="0"/>
          </a:p>
        </p:txBody>
      </p:sp>
      <p:pic>
        <p:nvPicPr>
          <p:cNvPr id="10" name="Zástupný objekt pre obsah 9">
            <a:extLst>
              <a:ext uri="{FF2B5EF4-FFF2-40B4-BE49-F238E27FC236}">
                <a16:creationId xmlns:a16="http://schemas.microsoft.com/office/drawing/2014/main" id="{340FCA84-1988-4C46-B70E-40954EC82CC6}"/>
              </a:ext>
            </a:extLst>
          </p:cNvPr>
          <p:cNvPicPr>
            <a:picLocks noGrp="1"/>
          </p:cNvPicPr>
          <p:nvPr>
            <p:ph idx="1"/>
          </p:nvPr>
        </p:nvPicPr>
        <p:blipFill rotWithShape="1">
          <a:blip r:embed="rId3"/>
          <a:srcRect l="5498" t="14345" r="33967" b="36947"/>
          <a:stretch/>
        </p:blipFill>
        <p:spPr bwMode="auto">
          <a:xfrm>
            <a:off x="457200" y="1484784"/>
            <a:ext cx="8229600" cy="4536504"/>
          </a:xfrm>
          <a:prstGeom prst="rect">
            <a:avLst/>
          </a:prstGeom>
          <a:ln>
            <a:noFill/>
          </a:ln>
          <a:extLst>
            <a:ext uri="{53640926-AAD7-44D8-BBD7-CCE9431645EC}">
              <a14:shadowObscured xmlns:a14="http://schemas.microsoft.com/office/drawing/2010/main"/>
            </a:ext>
          </a:extLst>
        </p:spPr>
      </p:pic>
      <p:sp>
        <p:nvSpPr>
          <p:cNvPr id="11" name="Slnko 10">
            <a:extLst>
              <a:ext uri="{FF2B5EF4-FFF2-40B4-BE49-F238E27FC236}">
                <a16:creationId xmlns:a16="http://schemas.microsoft.com/office/drawing/2014/main" id="{6D2B98D3-3BAA-4815-9B36-AF1DD4EA82D8}"/>
              </a:ext>
            </a:extLst>
          </p:cNvPr>
          <p:cNvSpPr/>
          <p:nvPr/>
        </p:nvSpPr>
        <p:spPr>
          <a:xfrm>
            <a:off x="4588732" y="3267075"/>
            <a:ext cx="361950" cy="32385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k-SK" dirty="0"/>
          </a:p>
        </p:txBody>
      </p:sp>
    </p:spTree>
    <p:extLst>
      <p:ext uri="{BB962C8B-B14F-4D97-AF65-F5344CB8AC3E}">
        <p14:creationId xmlns:p14="http://schemas.microsoft.com/office/powerpoint/2010/main" val="2323721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Práva dotknutej osoby</a:t>
            </a:r>
            <a:endParaRPr lang="sk-SK" sz="20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Povinnosti prevádzkovateľa pri výkone práv dotknutej osoby od § 22</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Ďalšie práva dotknutej osoby v súvislosti s osobnými údajmi</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Právo na opravu</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Právo na výmaz </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Právo na obmedzenie spracúvania</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Právo na prenosnosť</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Právo namietať</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Právo napadnúť rozhodnutie, ktoré je založené výlučne na automatizovanom rozhodnutí</a:t>
            </a:r>
          </a:p>
          <a:p>
            <a:pPr marL="3141663"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3951288" indent="-809625">
              <a:buFont typeface="Wingdings" panose="05000000000000000000" pitchFamily="2" charset="2"/>
              <a:buChar char="ü"/>
            </a:pPr>
            <a:endParaRPr lang="sk-SK" sz="2000" dirty="0">
              <a:latin typeface="Tahoma" panose="020B0604030504040204" pitchFamily="34" charset="0"/>
              <a:ea typeface="Tahoma" panose="020B0604030504040204" pitchFamily="34" charset="0"/>
              <a:cs typeface="Tahoma" panose="020B0604030504040204" pitchFamily="34" charset="0"/>
            </a:endParaRPr>
          </a:p>
          <a:p>
            <a:pPr marL="3951288" indent="-809625">
              <a:buFont typeface="Wingdings" panose="05000000000000000000" pitchFamily="2" charset="2"/>
              <a:buChar char="ü"/>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7D11CAF7-B473-413D-9098-60A13BC4747D}"/>
              </a:ext>
            </a:extLst>
          </p:cNvPr>
          <p:cNvSpPr>
            <a:spLocks noGrp="1"/>
          </p:cNvSpPr>
          <p:nvPr>
            <p:ph type="sldNum" sz="quarter" idx="12"/>
          </p:nvPr>
        </p:nvSpPr>
        <p:spPr/>
        <p:txBody>
          <a:bodyPr/>
          <a:lstStyle/>
          <a:p>
            <a:fld id="{350D23F9-91F2-4012-B5C4-3B4719FB4B77}" type="slidenum">
              <a:rPr lang="sk-SK" smtClean="0"/>
              <a:pPr/>
              <a:t>50</a:t>
            </a:fld>
            <a:endParaRPr lang="sk-SK" dirty="0"/>
          </a:p>
        </p:txBody>
      </p:sp>
    </p:spTree>
    <p:extLst>
      <p:ext uri="{BB962C8B-B14F-4D97-AF65-F5344CB8AC3E}">
        <p14:creationId xmlns:p14="http://schemas.microsoft.com/office/powerpoint/2010/main" val="3836025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Prevádzkovateľ</a:t>
            </a:r>
            <a:endParaRPr lang="sk-SK" sz="20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Povinnosti prevádzkovateľa pri výkone práv dotknutej osoby § 30</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Obmedzenie práv a povinností s cieľom zaistiť:  </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Bezpečnosť a obranu SR</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Verejný poriadok</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Plnenie úloh na účely trestného konania</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Nezávislosť súdnictva</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Dodržiavanie etiky</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Iné dôležité ciele</a:t>
            </a:r>
          </a:p>
          <a:p>
            <a:pPr marL="3951288" indent="-809625">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Ďalšie ...</a:t>
            </a:r>
          </a:p>
        </p:txBody>
      </p:sp>
      <p:sp>
        <p:nvSpPr>
          <p:cNvPr id="5" name="Zástupný objekt pre číslo snímky 4">
            <a:extLst>
              <a:ext uri="{FF2B5EF4-FFF2-40B4-BE49-F238E27FC236}">
                <a16:creationId xmlns:a16="http://schemas.microsoft.com/office/drawing/2014/main" id="{AEFE3387-1373-4BE8-B038-E51A5EC54712}"/>
              </a:ext>
            </a:extLst>
          </p:cNvPr>
          <p:cNvSpPr>
            <a:spLocks noGrp="1"/>
          </p:cNvSpPr>
          <p:nvPr>
            <p:ph type="sldNum" sz="quarter" idx="12"/>
          </p:nvPr>
        </p:nvSpPr>
        <p:spPr/>
        <p:txBody>
          <a:bodyPr/>
          <a:lstStyle/>
          <a:p>
            <a:fld id="{350D23F9-91F2-4012-B5C4-3B4719FB4B77}" type="slidenum">
              <a:rPr lang="sk-SK" smtClean="0"/>
              <a:pPr/>
              <a:t>51</a:t>
            </a:fld>
            <a:endParaRPr lang="sk-SK" dirty="0"/>
          </a:p>
        </p:txBody>
      </p:sp>
    </p:spTree>
    <p:extLst>
      <p:ext uri="{BB962C8B-B14F-4D97-AF65-F5344CB8AC3E}">
        <p14:creationId xmlns:p14="http://schemas.microsoft.com/office/powerpoint/2010/main" val="2838872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Informácie a prístup k osobným údajom</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Informácie, ktoré sa majú poskytnúť pri získavaní osobných údajov od dotknutej osoby</a:t>
            </a:r>
            <a:r>
              <a:rPr lang="sk-SK" sz="2000"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Pôvodné znenie zákona § 11 ods. 4): </a:t>
            </a:r>
          </a:p>
          <a:p>
            <a:pPr marL="612775">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Kto súhlas poskytol</a:t>
            </a:r>
          </a:p>
          <a:p>
            <a:pPr marL="612775">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Komu sa dáva</a:t>
            </a:r>
          </a:p>
          <a:p>
            <a:pPr marL="612775">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Účel</a:t>
            </a:r>
          </a:p>
          <a:p>
            <a:pPr marL="612775">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Zoznam alebo rozsah osobných údajov</a:t>
            </a:r>
          </a:p>
          <a:p>
            <a:pPr marL="612775">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Čas platnosti</a:t>
            </a: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7C66175E-E4A0-47AF-BA53-6B25F7DDAA6B}"/>
              </a:ext>
            </a:extLst>
          </p:cNvPr>
          <p:cNvSpPr>
            <a:spLocks noGrp="1"/>
          </p:cNvSpPr>
          <p:nvPr>
            <p:ph type="sldNum" sz="quarter" idx="12"/>
          </p:nvPr>
        </p:nvSpPr>
        <p:spPr/>
        <p:txBody>
          <a:bodyPr/>
          <a:lstStyle/>
          <a:p>
            <a:fld id="{350D23F9-91F2-4012-B5C4-3B4719FB4B77}" type="slidenum">
              <a:rPr lang="sk-SK" smtClean="0"/>
              <a:pPr/>
              <a:t>52</a:t>
            </a:fld>
            <a:endParaRPr lang="sk-SK" dirty="0"/>
          </a:p>
        </p:txBody>
      </p:sp>
    </p:spTree>
    <p:extLst>
      <p:ext uri="{BB962C8B-B14F-4D97-AF65-F5344CB8AC3E}">
        <p14:creationId xmlns:p14="http://schemas.microsoft.com/office/powerpoint/2010/main" val="1979848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Informácie a prístup k osobným údajom</a:t>
            </a:r>
            <a:br>
              <a:rPr lang="sk-SK" sz="24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sk-SK" sz="2000" dirty="0">
                <a:latin typeface="Tahoma" panose="020B0604030504040204" pitchFamily="34" charset="0"/>
                <a:ea typeface="Tahoma" panose="020B0604030504040204" pitchFamily="34" charset="0"/>
                <a:cs typeface="Tahoma" panose="020B0604030504040204" pitchFamily="34" charset="0"/>
              </a:rPr>
              <a:t>Informácie, ktoré sa majú poskytnúť pri získavaní osobných údajov</a:t>
            </a:r>
          </a:p>
          <a:p>
            <a:pPr marL="0" indent="0" algn="ctr">
              <a:buNone/>
            </a:pPr>
            <a:r>
              <a:rPr lang="sk-SK" sz="2000" dirty="0">
                <a:latin typeface="Tahoma" panose="020B0604030504040204" pitchFamily="34" charset="0"/>
                <a:ea typeface="Tahoma" panose="020B0604030504040204" pitchFamily="34" charset="0"/>
                <a:cs typeface="Tahoma" panose="020B0604030504040204" pitchFamily="34" charset="0"/>
              </a:rPr>
              <a:t>od dotknutej osoby a od inej ako dotknutej osoby:</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rPr>
              <a:t>Nové znenie zákona § 19 a § 20</a:t>
            </a: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FE3891A0-A7C8-45C9-8E33-7E66C9AE59F4}"/>
              </a:ext>
            </a:extLst>
          </p:cNvPr>
          <p:cNvSpPr>
            <a:spLocks noGrp="1"/>
          </p:cNvSpPr>
          <p:nvPr>
            <p:ph type="sldNum" sz="quarter" idx="12"/>
          </p:nvPr>
        </p:nvSpPr>
        <p:spPr/>
        <p:txBody>
          <a:bodyPr/>
          <a:lstStyle/>
          <a:p>
            <a:fld id="{350D23F9-91F2-4012-B5C4-3B4719FB4B77}" type="slidenum">
              <a:rPr lang="sk-SK" smtClean="0"/>
              <a:pPr/>
              <a:t>53</a:t>
            </a:fld>
            <a:endParaRPr lang="sk-SK" dirty="0"/>
          </a:p>
        </p:txBody>
      </p:sp>
    </p:spTree>
    <p:extLst>
      <p:ext uri="{BB962C8B-B14F-4D97-AF65-F5344CB8AC3E}">
        <p14:creationId xmlns:p14="http://schemas.microsoft.com/office/powerpoint/2010/main" val="2256381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Povinnosti prevádzkovateľa</a:t>
            </a:r>
            <a:endParaRPr lang="sk-SK" sz="2000" dirty="0"/>
          </a:p>
        </p:txBody>
      </p:sp>
      <p:sp>
        <p:nvSpPr>
          <p:cNvPr id="3" name="Zástupný symbol obsahu 2"/>
          <p:cNvSpPr>
            <a:spLocks noGrp="1"/>
          </p:cNvSpPr>
          <p:nvPr>
            <p:ph idx="1"/>
          </p:nvPr>
        </p:nvSpPr>
        <p:spPr>
          <a:xfrm>
            <a:off x="457200" y="980728"/>
            <a:ext cx="8383960" cy="5616624"/>
          </a:xfrm>
        </p:spPr>
        <p:txBody>
          <a:bodyPr>
            <a:noAutofit/>
          </a:bodyPr>
          <a:lstStyle/>
          <a:p>
            <a:pPr marL="0" indent="0">
              <a:buNone/>
            </a:pPr>
            <a:endParaRPr lang="sk-SK" sz="2000" u="sng"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Povinnosti prevádzkovateľa pri výkone práv dotknutej osoby § 29</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809625" indent="-446088">
              <a:buFont typeface="Wingdings" panose="05000000000000000000" pitchFamily="2" charset="2"/>
              <a:buChar char="v"/>
            </a:pPr>
            <a:r>
              <a:rPr lang="sk-SK" sz="2000" dirty="0">
                <a:latin typeface="Tahoma" panose="020B0604030504040204" pitchFamily="34" charset="0"/>
                <a:ea typeface="Tahoma" panose="020B0604030504040204" pitchFamily="34" charset="0"/>
                <a:cs typeface="Tahoma" panose="020B0604030504040204" pitchFamily="34" charset="0"/>
              </a:rPr>
              <a:t>Prevádzkovateľ musí vyhovieť žiadosti dotknutej osoby, pokiaľ nepreukáže, že túto osobu nie je schopný identifikovať.</a:t>
            </a:r>
          </a:p>
          <a:p>
            <a:pPr marL="809625" indent="-446088">
              <a:buFont typeface="Wingdings" panose="05000000000000000000" pitchFamily="2" charset="2"/>
              <a:buChar char="v"/>
            </a:pPr>
            <a:endParaRPr lang="sk-SK" sz="2000" dirty="0">
              <a:latin typeface="Tahoma" panose="020B0604030504040204" pitchFamily="34" charset="0"/>
              <a:ea typeface="Tahoma" panose="020B0604030504040204" pitchFamily="34" charset="0"/>
              <a:cs typeface="Tahoma" panose="020B0604030504040204" pitchFamily="34" charset="0"/>
            </a:endParaRPr>
          </a:p>
          <a:p>
            <a:pPr marL="809625" indent="-446088">
              <a:buFont typeface="Wingdings" panose="05000000000000000000" pitchFamily="2" charset="2"/>
              <a:buChar char="v"/>
            </a:pPr>
            <a:r>
              <a:rPr lang="sk-SK" sz="2000" dirty="0">
                <a:latin typeface="Tahoma" panose="020B0604030504040204" pitchFamily="34" charset="0"/>
                <a:ea typeface="Tahoma" panose="020B0604030504040204" pitchFamily="34" charset="0"/>
                <a:cs typeface="Tahoma" panose="020B0604030504040204" pitchFamily="34" charset="0"/>
              </a:rPr>
              <a:t>Na žiadosť dotknutej osoby musí prevádzkovateľ zareagovať do jedného mesiaca. V odôvodnených prípadoch sa môže táto lehota predĺžiť, ale dotknutá osoba musí byť o tom informovaná.</a:t>
            </a:r>
          </a:p>
          <a:p>
            <a:pPr marL="809625" indent="-446088">
              <a:buFont typeface="Wingdings" panose="05000000000000000000" pitchFamily="2" charset="2"/>
              <a:buChar char="v"/>
            </a:pPr>
            <a:endParaRPr lang="sk-SK" sz="2000" dirty="0">
              <a:latin typeface="Tahoma" panose="020B0604030504040204" pitchFamily="34" charset="0"/>
              <a:ea typeface="Tahoma" panose="020B0604030504040204" pitchFamily="34" charset="0"/>
              <a:cs typeface="Tahoma" panose="020B0604030504040204" pitchFamily="34" charset="0"/>
            </a:endParaRPr>
          </a:p>
          <a:p>
            <a:pPr marL="809625" indent="-446088">
              <a:buFont typeface="Wingdings" panose="05000000000000000000" pitchFamily="2" charset="2"/>
              <a:buChar char="v"/>
            </a:pPr>
            <a:r>
              <a:rPr lang="sk-SK" sz="2000" dirty="0">
                <a:latin typeface="Tahoma" panose="020B0604030504040204" pitchFamily="34" charset="0"/>
                <a:ea typeface="Tahoma" panose="020B0604030504040204" pitchFamily="34" charset="0"/>
                <a:cs typeface="Tahoma" panose="020B0604030504040204" pitchFamily="34" charset="0"/>
              </a:rPr>
              <a:t>V prípade nekonania prevádzkovateľa, je tento povinný oznámiť dotknutej osobe svoju nečinnosť, jej dôvody a zároveň informovať dotknutú osobu o možnosti uplatniť si svoje nároky na úrade alebo na súde. </a:t>
            </a: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5F103E22-E291-4094-B01B-0F7FD419C81E}"/>
              </a:ext>
            </a:extLst>
          </p:cNvPr>
          <p:cNvSpPr>
            <a:spLocks noGrp="1"/>
          </p:cNvSpPr>
          <p:nvPr>
            <p:ph type="sldNum" sz="quarter" idx="12"/>
          </p:nvPr>
        </p:nvSpPr>
        <p:spPr/>
        <p:txBody>
          <a:bodyPr/>
          <a:lstStyle/>
          <a:p>
            <a:fld id="{350D23F9-91F2-4012-B5C4-3B4719FB4B77}" type="slidenum">
              <a:rPr lang="sk-SK" smtClean="0"/>
              <a:pPr/>
              <a:t>54</a:t>
            </a:fld>
            <a:endParaRPr lang="sk-SK" dirty="0"/>
          </a:p>
        </p:txBody>
      </p:sp>
    </p:spTree>
    <p:extLst>
      <p:ext uri="{BB962C8B-B14F-4D97-AF65-F5344CB8AC3E}">
        <p14:creationId xmlns:p14="http://schemas.microsoft.com/office/powerpoint/2010/main" val="2863444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Transparentnosť a postupy</a:t>
            </a:r>
            <a:endParaRPr lang="sk-SK" sz="2000" dirty="0"/>
          </a:p>
        </p:txBody>
      </p:sp>
      <p:sp>
        <p:nvSpPr>
          <p:cNvPr id="3" name="Zástupný symbol obsahu 2"/>
          <p:cNvSpPr>
            <a:spLocks noGrp="1"/>
          </p:cNvSpPr>
          <p:nvPr>
            <p:ph idx="1"/>
          </p:nvPr>
        </p:nvSpPr>
        <p:spPr>
          <a:xfrm>
            <a:off x="457200" y="980728"/>
            <a:ext cx="8383960" cy="5616624"/>
          </a:xfrm>
        </p:spPr>
        <p:txBody>
          <a:bodyPr>
            <a:noAutofit/>
          </a:bodyPr>
          <a:lstStyle/>
          <a:p>
            <a:pPr marL="0" indent="0">
              <a:buNone/>
            </a:pPr>
            <a:endParaRPr lang="sk-SK" sz="2000" u="sng"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Povinnosti prevádzkovateľa pri výkone práv dotknutej osoby § 29:</a:t>
            </a:r>
          </a:p>
          <a:p>
            <a:pPr marL="363537"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Informácie , oznámenia ako aj prijaté opatrenia sa poskytujú bezodplatne.</a:t>
            </a:r>
          </a:p>
          <a:p>
            <a:pPr marL="0" indent="0">
              <a:buNone/>
            </a:pPr>
            <a:endPar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latin typeface="Tahoma" panose="020B0604030504040204" pitchFamily="34" charset="0"/>
                <a:ea typeface="Tahoma" panose="020B0604030504040204" pitchFamily="34" charset="0"/>
                <a:cs typeface="Tahoma" panose="020B0604030504040204" pitchFamily="34" charset="0"/>
              </a:rPr>
              <a:t>Pri zjavne neopodstatnenej, neprimeranej, často sa opakujúcej žiadosti môže prevádzkovateľ:</a:t>
            </a:r>
          </a:p>
          <a:p>
            <a:pPr marL="3141663" indent="-714375">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Požadovať primeraný poplatok</a:t>
            </a:r>
          </a:p>
          <a:p>
            <a:pPr marL="3141663" indent="-714375">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Odmietnuť konať</a:t>
            </a:r>
            <a:r>
              <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rPr>
              <a:t>Preukazné bremeno je na strane prevádzkovateľa.</a:t>
            </a:r>
          </a:p>
        </p:txBody>
      </p:sp>
      <p:sp>
        <p:nvSpPr>
          <p:cNvPr id="5" name="Zástupný objekt pre číslo snímky 4">
            <a:extLst>
              <a:ext uri="{FF2B5EF4-FFF2-40B4-BE49-F238E27FC236}">
                <a16:creationId xmlns:a16="http://schemas.microsoft.com/office/drawing/2014/main" id="{83249E7E-749C-495D-B2D1-7B14D286EEBF}"/>
              </a:ext>
            </a:extLst>
          </p:cNvPr>
          <p:cNvSpPr>
            <a:spLocks noGrp="1"/>
          </p:cNvSpPr>
          <p:nvPr>
            <p:ph type="sldNum" sz="quarter" idx="12"/>
          </p:nvPr>
        </p:nvSpPr>
        <p:spPr/>
        <p:txBody>
          <a:bodyPr/>
          <a:lstStyle/>
          <a:p>
            <a:fld id="{350D23F9-91F2-4012-B5C4-3B4719FB4B77}" type="slidenum">
              <a:rPr lang="sk-SK" smtClean="0"/>
              <a:pPr/>
              <a:t>55</a:t>
            </a:fld>
            <a:endParaRPr lang="sk-SK" dirty="0"/>
          </a:p>
        </p:txBody>
      </p:sp>
    </p:spTree>
    <p:extLst>
      <p:ext uri="{BB962C8B-B14F-4D97-AF65-F5344CB8AC3E}">
        <p14:creationId xmlns:p14="http://schemas.microsoft.com/office/powerpoint/2010/main" val="2663522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Bezpečnosť osobných údajov</a:t>
            </a:r>
          </a:p>
        </p:txBody>
      </p:sp>
      <p:sp>
        <p:nvSpPr>
          <p:cNvPr id="3" name="Zástupný symbol obsahu 2"/>
          <p:cNvSpPr>
            <a:spLocks noGrp="1"/>
          </p:cNvSpPr>
          <p:nvPr>
            <p:ph idx="1"/>
          </p:nvPr>
        </p:nvSpPr>
        <p:spPr/>
        <p:txBody>
          <a:bodyPr>
            <a:normAutofit/>
          </a:bodyPr>
          <a:lstStyle/>
          <a:p>
            <a:pPr>
              <a:buNone/>
            </a:pPr>
            <a:endParaRPr lang="sk-SK" sz="2600" dirty="0">
              <a:latin typeface="Tahoma" pitchFamily="34" charset="0"/>
              <a:ea typeface="Tahoma" pitchFamily="34" charset="0"/>
              <a:cs typeface="Tahoma" pitchFamily="34" charset="0"/>
            </a:endParaRPr>
          </a:p>
          <a:p>
            <a:pPr algn="ctr">
              <a:buNone/>
            </a:pPr>
            <a:r>
              <a:rPr lang="sk-SK" sz="2600" dirty="0">
                <a:solidFill>
                  <a:srgbClr val="FF3300"/>
                </a:solidFill>
                <a:latin typeface="Tahoma" pitchFamily="34" charset="0"/>
                <a:ea typeface="Tahoma" pitchFamily="34" charset="0"/>
                <a:cs typeface="Tahoma" pitchFamily="34" charset="0"/>
              </a:rPr>
              <a:t>Zodpovednosť za bezpečnosť </a:t>
            </a:r>
          </a:p>
          <a:p>
            <a:pPr algn="ctr">
              <a:buNone/>
            </a:pPr>
            <a:r>
              <a:rPr lang="sk-SK" sz="2600" dirty="0">
                <a:solidFill>
                  <a:srgbClr val="FF3300"/>
                </a:solidFill>
                <a:latin typeface="Tahoma" pitchFamily="34" charset="0"/>
                <a:ea typeface="Tahoma" pitchFamily="34" charset="0"/>
                <a:cs typeface="Tahoma" pitchFamily="34" charset="0"/>
              </a:rPr>
              <a:t>osobných údajov má</a:t>
            </a:r>
          </a:p>
          <a:p>
            <a:pPr algn="ctr">
              <a:buNone/>
            </a:pPr>
            <a:endParaRPr lang="sk-SK" sz="2600" dirty="0">
              <a:latin typeface="Tahoma" pitchFamily="34" charset="0"/>
              <a:ea typeface="Tahoma" pitchFamily="34" charset="0"/>
              <a:cs typeface="Tahoma" pitchFamily="34" charset="0"/>
            </a:endParaRPr>
          </a:p>
          <a:p>
            <a:pPr algn="ctr">
              <a:buNone/>
            </a:pPr>
            <a:r>
              <a:rPr lang="sk-SK" sz="3600" b="1" dirty="0">
                <a:solidFill>
                  <a:srgbClr val="FF3300"/>
                </a:solidFill>
                <a:latin typeface="Tahoma" pitchFamily="34" charset="0"/>
                <a:ea typeface="Tahoma" pitchFamily="34" charset="0"/>
                <a:cs typeface="Tahoma" pitchFamily="34" charset="0"/>
              </a:rPr>
              <a:t>PREVÁDZKOVATEĽ</a:t>
            </a:r>
          </a:p>
          <a:p>
            <a:pPr algn="ctr">
              <a:buNone/>
            </a:pPr>
            <a:endParaRPr lang="sk-SK" sz="2600" dirty="0">
              <a:latin typeface="Tahoma" pitchFamily="34" charset="0"/>
              <a:ea typeface="Tahoma" pitchFamily="34" charset="0"/>
              <a:cs typeface="Tahoma" pitchFamily="34" charset="0"/>
            </a:endParaRPr>
          </a:p>
          <a:p>
            <a:pPr algn="ctr">
              <a:buNone/>
            </a:pPr>
            <a:r>
              <a:rPr lang="sk-SK" sz="2600" dirty="0">
                <a:latin typeface="Tahoma" pitchFamily="34" charset="0"/>
                <a:ea typeface="Tahoma" pitchFamily="34" charset="0"/>
                <a:cs typeface="Tahoma" pitchFamily="34" charset="0"/>
              </a:rPr>
              <a:t>§ 19 pôvodný</a:t>
            </a:r>
          </a:p>
          <a:p>
            <a:pPr algn="ctr">
              <a:buNone/>
            </a:pPr>
            <a:r>
              <a:rPr lang="sk-SK" sz="2600" b="1" dirty="0">
                <a:latin typeface="Tahoma" pitchFamily="34" charset="0"/>
                <a:ea typeface="Tahoma" pitchFamily="34" charset="0"/>
                <a:cs typeface="Tahoma" pitchFamily="34" charset="0"/>
              </a:rPr>
              <a:t>§ 12 nový</a:t>
            </a:r>
          </a:p>
          <a:p>
            <a:pPr>
              <a:buNone/>
            </a:pPr>
            <a:r>
              <a:rPr lang="sk-SK" sz="2600" dirty="0">
                <a:latin typeface="Tahoma" pitchFamily="34" charset="0"/>
                <a:ea typeface="Tahoma" pitchFamily="34" charset="0"/>
                <a:cs typeface="Tahoma" pitchFamily="34" charset="0"/>
              </a:rPr>
              <a:t> </a:t>
            </a:r>
          </a:p>
        </p:txBody>
      </p:sp>
      <p:sp>
        <p:nvSpPr>
          <p:cNvPr id="5" name="Zástupný objekt pre číslo snímky 4">
            <a:extLst>
              <a:ext uri="{FF2B5EF4-FFF2-40B4-BE49-F238E27FC236}">
                <a16:creationId xmlns:a16="http://schemas.microsoft.com/office/drawing/2014/main" id="{9166D6CC-C74F-416A-83CC-35AE7003309A}"/>
              </a:ext>
            </a:extLst>
          </p:cNvPr>
          <p:cNvSpPr>
            <a:spLocks noGrp="1"/>
          </p:cNvSpPr>
          <p:nvPr>
            <p:ph type="sldNum" sz="quarter" idx="12"/>
          </p:nvPr>
        </p:nvSpPr>
        <p:spPr/>
        <p:txBody>
          <a:bodyPr/>
          <a:lstStyle/>
          <a:p>
            <a:fld id="{350D23F9-91F2-4012-B5C4-3B4719FB4B77}" type="slidenum">
              <a:rPr lang="sk-SK" smtClean="0"/>
              <a:pPr/>
              <a:t>56</a:t>
            </a:fld>
            <a:endParaRPr lang="sk-SK"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Práva a povinnosti prevádzkovateľa a sprostredkovateľa</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lgn="ctr">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Prevádzkovateľ prijme vhodné technické a organizačné opatrenia, aby zabezpečil a bol schopný preukázať, že spracúvanie osobných údajov sa vykonáva v súlade so zákonom od § 31.</a:t>
            </a: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Ďalej prevádzkovateľ:</a:t>
            </a:r>
          </a:p>
          <a:p>
            <a:pPr marL="250031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Zavedie primerané postupy</a:t>
            </a:r>
          </a:p>
          <a:p>
            <a:pPr marL="250031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Aktualizuje ich vzhľadom na najnovšie poznatky</a:t>
            </a:r>
          </a:p>
          <a:p>
            <a:pPr marL="250031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Dodržiava schválené kódexy</a:t>
            </a:r>
          </a:p>
          <a:p>
            <a:pPr marL="250031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Preveruje trvanie účelu spracovania</a:t>
            </a:r>
          </a:p>
          <a:p>
            <a:pPr marL="250031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Zabezpečuje nevyhnutnú archiváciu</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FE429BB7-2C88-4A88-AC84-9AB96CE3778E}"/>
              </a:ext>
            </a:extLst>
          </p:cNvPr>
          <p:cNvSpPr>
            <a:spLocks noGrp="1"/>
          </p:cNvSpPr>
          <p:nvPr>
            <p:ph type="sldNum" sz="quarter" idx="12"/>
          </p:nvPr>
        </p:nvSpPr>
        <p:spPr/>
        <p:txBody>
          <a:bodyPr/>
          <a:lstStyle/>
          <a:p>
            <a:fld id="{350D23F9-91F2-4012-B5C4-3B4719FB4B77}" type="slidenum">
              <a:rPr lang="sk-SK" smtClean="0"/>
              <a:pPr/>
              <a:t>57</a:t>
            </a:fld>
            <a:endParaRPr lang="sk-SK" dirty="0"/>
          </a:p>
        </p:txBody>
      </p:sp>
    </p:spTree>
    <p:extLst>
      <p:ext uri="{BB962C8B-B14F-4D97-AF65-F5344CB8AC3E}">
        <p14:creationId xmlns:p14="http://schemas.microsoft.com/office/powerpoint/2010/main" val="2876375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1967"/>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Práva a povinnosti prevádzkovateľa a sprostredkovateľa</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lgn="ctr">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Spoloční prevádzkovatelia – dvaja alebo viacerí prevádzkovatelia spoločne určia účely a prostriedky spracúvania § 34.</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Povinnosti spoločných prevádzkovateľov:</a:t>
            </a:r>
          </a:p>
          <a:p>
            <a:pPr marL="0" indent="0">
              <a:buNone/>
            </a:pPr>
            <a:endParaRPr lang="sk-SK" sz="1800" b="1" dirty="0">
              <a:latin typeface="Tahoma" panose="020B0604030504040204" pitchFamily="34" charset="0"/>
              <a:ea typeface="Tahoma" panose="020B0604030504040204" pitchFamily="34" charset="0"/>
              <a:cs typeface="Tahoma" panose="020B0604030504040204" pitchFamily="34" charset="0"/>
            </a:endParaRPr>
          </a:p>
          <a:p>
            <a:pPr marL="1430338" indent="-715963">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Určiť si preukazné kontaktné miesto pre dotknuté osoby</a:t>
            </a:r>
          </a:p>
          <a:p>
            <a:pPr marL="1430338" indent="-715963">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Plniť si informačné povinnosti</a:t>
            </a:r>
          </a:p>
          <a:p>
            <a:pPr marL="1430338" indent="-715963">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Umožniť výkon práv dotknutej osoby</a:t>
            </a:r>
          </a:p>
          <a:p>
            <a:pPr marL="0" indent="0" algn="ctr">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Dotknutá osoba má právo uplatniť si svoje právo aj u každého prevádzkovateľa zvlášť </a:t>
            </a:r>
          </a:p>
          <a:p>
            <a:pPr marL="0" indent="0" algn="ctr">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1245F529-68F0-4C01-B1B5-7127DD5D9ADB}"/>
              </a:ext>
            </a:extLst>
          </p:cNvPr>
          <p:cNvSpPr>
            <a:spLocks noGrp="1"/>
          </p:cNvSpPr>
          <p:nvPr>
            <p:ph type="sldNum" sz="quarter" idx="12"/>
          </p:nvPr>
        </p:nvSpPr>
        <p:spPr/>
        <p:txBody>
          <a:bodyPr/>
          <a:lstStyle/>
          <a:p>
            <a:fld id="{350D23F9-91F2-4012-B5C4-3B4719FB4B77}" type="slidenum">
              <a:rPr lang="sk-SK" smtClean="0"/>
              <a:pPr/>
              <a:t>58</a:t>
            </a:fld>
            <a:endParaRPr lang="sk-SK" dirty="0"/>
          </a:p>
        </p:txBody>
      </p:sp>
    </p:spTree>
    <p:extLst>
      <p:ext uri="{BB962C8B-B14F-4D97-AF65-F5344CB8AC3E}">
        <p14:creationId xmlns:p14="http://schemas.microsoft.com/office/powerpoint/2010/main" val="1427247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Práva a povinnosti prevádzkovateľa a sprostredkovateľa</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Zástupca prevádzkovateľa alebo sprostredkovateľa § 35</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sk-SK" sz="2000" dirty="0">
                <a:latin typeface="Tahoma" panose="020B0604030504040204" pitchFamily="34" charset="0"/>
                <a:ea typeface="Tahoma" panose="020B0604030504040204" pitchFamily="34" charset="0"/>
                <a:cs typeface="Tahoma" panose="020B0604030504040204" pitchFamily="34" charset="0"/>
              </a:rPr>
              <a:t>Koná na základe písomného poverenia v mene prevádzkovateľa alebo sprostredkovateľa, ktorí nemajú sídlo, organizačnú zložku, prevádzkareň alebo trvalý pobyt v členskom štáte a ktorí vykonávajú činnosti, ktoré súvisia s ponukou tovaru alebo služieb a sledovaním správania sa dotknutých osôb na území Slovenskej republiky.</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C16CE063-33AB-4BF0-A776-7B8491D7DC2D}"/>
              </a:ext>
            </a:extLst>
          </p:cNvPr>
          <p:cNvSpPr>
            <a:spLocks noGrp="1"/>
          </p:cNvSpPr>
          <p:nvPr>
            <p:ph type="sldNum" sz="quarter" idx="12"/>
          </p:nvPr>
        </p:nvSpPr>
        <p:spPr/>
        <p:txBody>
          <a:bodyPr/>
          <a:lstStyle/>
          <a:p>
            <a:fld id="{350D23F9-91F2-4012-B5C4-3B4719FB4B77}" type="slidenum">
              <a:rPr lang="sk-SK" smtClean="0"/>
              <a:pPr/>
              <a:t>59</a:t>
            </a:fld>
            <a:endParaRPr lang="sk-SK" dirty="0"/>
          </a:p>
        </p:txBody>
      </p:sp>
    </p:spTree>
    <p:extLst>
      <p:ext uri="{BB962C8B-B14F-4D97-AF65-F5344CB8AC3E}">
        <p14:creationId xmlns:p14="http://schemas.microsoft.com/office/powerpoint/2010/main" val="903897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16F667-E138-4894-A1BC-D4496A483E71}"/>
              </a:ext>
            </a:extLst>
          </p:cNvPr>
          <p:cNvSpPr>
            <a:spLocks noGrp="1"/>
          </p:cNvSpPr>
          <p:nvPr>
            <p:ph type="title"/>
          </p:nvPr>
        </p:nvSpPr>
        <p:spPr>
          <a:xfrm>
            <a:off x="457200" y="274638"/>
            <a:ext cx="8229600" cy="1066130"/>
          </a:xfrm>
        </p:spPr>
        <p:txBody>
          <a:bodyPr>
            <a:normAutofit fontScale="90000"/>
          </a:bodyPr>
          <a:lstStyle/>
          <a:p>
            <a:r>
              <a:rPr lang="sk-SK" sz="2400" spc="400" dirty="0">
                <a:latin typeface="Tahoma" panose="020B0604030504040204" pitchFamily="34" charset="0"/>
                <a:ea typeface="Tahoma" panose="020B0604030504040204" pitchFamily="34" charset="0"/>
                <a:cs typeface="Tahoma" panose="020B0604030504040204" pitchFamily="34" charset="0"/>
              </a:rPr>
              <a:t>Vyhľadávanie zákonov</a:t>
            </a:r>
            <a:br>
              <a:rPr lang="sk-SK" sz="2400" dirty="0">
                <a:latin typeface="Tahoma" panose="020B0604030504040204" pitchFamily="34" charset="0"/>
                <a:ea typeface="Tahoma" panose="020B0604030504040204" pitchFamily="34" charset="0"/>
                <a:cs typeface="Tahoma" panose="020B0604030504040204" pitchFamily="34" charset="0"/>
              </a:rPr>
            </a:br>
            <a:br>
              <a:rPr lang="sk-SK" sz="2400" dirty="0">
                <a:latin typeface="Tahoma" panose="020B0604030504040204" pitchFamily="34" charset="0"/>
                <a:ea typeface="Tahoma" panose="020B0604030504040204" pitchFamily="34" charset="0"/>
                <a:cs typeface="Tahoma" panose="020B0604030504040204" pitchFamily="34" charset="0"/>
              </a:rPr>
            </a:br>
            <a:r>
              <a:rPr lang="sk-SK" sz="1600" dirty="0">
                <a:latin typeface="Tahoma" panose="020B0604030504040204" pitchFamily="34" charset="0"/>
                <a:ea typeface="Tahoma" panose="020B0604030504040204" pitchFamily="34" charset="0"/>
                <a:cs typeface="Tahoma" panose="020B0604030504040204" pitchFamily="34" charset="0"/>
                <a:hlinkClick r:id="rId2"/>
              </a:rPr>
              <a:t>SLOV-LEX</a:t>
            </a:r>
            <a:endParaRPr lang="sk-SK" sz="1600" dirty="0">
              <a:latin typeface="Tahoma" panose="020B0604030504040204" pitchFamily="34" charset="0"/>
              <a:ea typeface="Tahoma" panose="020B0604030504040204" pitchFamily="34" charset="0"/>
              <a:cs typeface="Tahoma" panose="020B0604030504040204" pitchFamily="34" charset="0"/>
            </a:endParaRPr>
          </a:p>
        </p:txBody>
      </p:sp>
      <p:sp>
        <p:nvSpPr>
          <p:cNvPr id="4" name="Zástupný objekt pre obsah 3">
            <a:extLst>
              <a:ext uri="{FF2B5EF4-FFF2-40B4-BE49-F238E27FC236}">
                <a16:creationId xmlns:a16="http://schemas.microsoft.com/office/drawing/2014/main" id="{BE9A9DD6-F830-4050-BDC3-3C02020BAB77}"/>
              </a:ext>
            </a:extLst>
          </p:cNvPr>
          <p:cNvSpPr>
            <a:spLocks noGrp="1"/>
          </p:cNvSpPr>
          <p:nvPr>
            <p:ph idx="1"/>
          </p:nvPr>
        </p:nvSpPr>
        <p:spPr>
          <a:xfrm>
            <a:off x="457200" y="1340768"/>
            <a:ext cx="8229600" cy="5112568"/>
          </a:xfrm>
        </p:spPr>
        <p:txBody>
          <a:bodyPr>
            <a:normAutofit/>
          </a:bodyPr>
          <a:lstStyle/>
          <a:p>
            <a:pPr marL="0" indent="0">
              <a:lnSpc>
                <a:spcPct val="100000"/>
              </a:lnSpc>
              <a:spcBef>
                <a:spcPts val="0"/>
              </a:spcBef>
              <a:buNone/>
            </a:pPr>
            <a:r>
              <a:rPr lang="sk-SK" sz="1800" b="1" dirty="0">
                <a:latin typeface="Tahoma" panose="020B0604030504040204" pitchFamily="34" charset="0"/>
                <a:ea typeface="Tahoma" panose="020B0604030504040204" pitchFamily="34" charset="0"/>
                <a:cs typeface="Tahoma" panose="020B0604030504040204" pitchFamily="34" charset="0"/>
              </a:rPr>
              <a:t>Možnosti vyhľadávania výrazov v texte </a:t>
            </a:r>
            <a:r>
              <a:rPr lang="sk-SK" sz="1800" b="1" dirty="0" err="1">
                <a:latin typeface="Tahoma" panose="020B0604030504040204" pitchFamily="34" charset="0"/>
                <a:ea typeface="Tahoma" panose="020B0604030504040204" pitchFamily="34" charset="0"/>
                <a:cs typeface="Tahoma" panose="020B0604030504040204" pitchFamily="34" charset="0"/>
              </a:rPr>
              <a:t>Ctrl</a:t>
            </a:r>
            <a:r>
              <a:rPr lang="sk-SK" sz="1800" b="1" dirty="0">
                <a:latin typeface="Tahoma" panose="020B0604030504040204" pitchFamily="34" charset="0"/>
                <a:ea typeface="Tahoma" panose="020B0604030504040204" pitchFamily="34" charset="0"/>
                <a:cs typeface="Tahoma" panose="020B0604030504040204" pitchFamily="34" charset="0"/>
              </a:rPr>
              <a:t> + f </a:t>
            </a:r>
          </a:p>
          <a:p>
            <a:pPr marL="0" indent="0">
              <a:lnSpc>
                <a:spcPct val="100000"/>
              </a:lnSpc>
              <a:spcBef>
                <a:spcPts val="0"/>
              </a:spcBef>
              <a:buNone/>
            </a:pPr>
            <a:endParaRPr lang="sk-SK" sz="2200" b="1" dirty="0">
              <a:latin typeface="Tahoma" panose="020B0604030504040204" pitchFamily="34" charset="0"/>
              <a:ea typeface="Tahoma" panose="020B0604030504040204" pitchFamily="34" charset="0"/>
              <a:cs typeface="Tahoma" panose="020B0604030504040204" pitchFamily="34" charset="0"/>
            </a:endParaRPr>
          </a:p>
          <a:p>
            <a:pPr marL="714375" indent="-446088">
              <a:lnSpc>
                <a:spcPct val="100000"/>
              </a:lnSpc>
              <a:spcBef>
                <a:spcPts val="0"/>
              </a:spcBef>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Použitím znaku </a:t>
            </a:r>
            <a:r>
              <a:rPr lang="sk-SK" sz="2000"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sk-SK" sz="2000" dirty="0">
                <a:latin typeface="Tahoma" panose="020B0604030504040204" pitchFamily="34" charset="0"/>
                <a:ea typeface="Tahoma" panose="020B0604030504040204" pitchFamily="34" charset="0"/>
                <a:cs typeface="Tahoma" panose="020B0604030504040204" pitchFamily="34" charset="0"/>
              </a:rPr>
              <a:t>vyhľadá prehliadač všetky jeho presné výskyty.</a:t>
            </a:r>
          </a:p>
          <a:p>
            <a:pPr marL="268288" indent="446088">
              <a:lnSpc>
                <a:spcPct val="100000"/>
              </a:lnSpc>
              <a:spcBef>
                <a:spcPts val="0"/>
              </a:spcBef>
              <a:buNone/>
            </a:pPr>
            <a:r>
              <a:rPr lang="sk-SK" sz="2000" u="sng" dirty="0">
                <a:latin typeface="Tahoma" panose="020B0604030504040204" pitchFamily="34" charset="0"/>
                <a:ea typeface="Tahoma" panose="020B0604030504040204" pitchFamily="34" charset="0"/>
                <a:cs typeface="Tahoma" panose="020B0604030504040204" pitchFamily="34" charset="0"/>
              </a:rPr>
              <a:t>Príklad:</a:t>
            </a:r>
            <a:r>
              <a:rPr lang="sk-SK" sz="2000" dirty="0">
                <a:latin typeface="Tahoma" panose="020B0604030504040204" pitchFamily="34" charset="0"/>
                <a:ea typeface="Tahoma" panose="020B0604030504040204" pitchFamily="34" charset="0"/>
                <a:cs typeface="Tahoma" panose="020B0604030504040204" pitchFamily="34" charset="0"/>
              </a:rPr>
              <a:t> "Slovenská republika" vyhľadá Slovenská republika.</a:t>
            </a:r>
          </a:p>
          <a:p>
            <a:pPr marL="268287" indent="0">
              <a:lnSpc>
                <a:spcPct val="100000"/>
              </a:lnSpc>
              <a:spcBef>
                <a:spcPts val="0"/>
              </a:spcBef>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268287" indent="0">
              <a:lnSpc>
                <a:spcPct val="100000"/>
              </a:lnSpc>
              <a:spcBef>
                <a:spcPts val="0"/>
              </a:spcBef>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714375" indent="-446088">
              <a:lnSpc>
                <a:spcPct val="100000"/>
              </a:lnSpc>
              <a:spcBef>
                <a:spcPts val="0"/>
              </a:spcBef>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Použitím znakov </a:t>
            </a:r>
            <a:r>
              <a:rPr lang="sk-SK" sz="2000"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sk-SK" sz="2000" dirty="0">
                <a:latin typeface="Tahoma" panose="020B0604030504040204" pitchFamily="34" charset="0"/>
                <a:ea typeface="Tahoma" panose="020B0604030504040204" pitchFamily="34" charset="0"/>
                <a:cs typeface="Tahoma" panose="020B0604030504040204" pitchFamily="34" charset="0"/>
              </a:rPr>
              <a:t> sa spresní, ktoré slovo sa vyhľadať musí (+) a ktoré sa má pri vyhľadaní ignorovať (-).</a:t>
            </a:r>
          </a:p>
          <a:p>
            <a:pPr marL="714375" indent="0">
              <a:lnSpc>
                <a:spcPct val="100000"/>
              </a:lnSpc>
              <a:spcBef>
                <a:spcPts val="0"/>
              </a:spcBef>
              <a:buNone/>
            </a:pPr>
            <a:r>
              <a:rPr lang="sk-SK" sz="2000" u="sng" dirty="0">
                <a:latin typeface="Tahoma" panose="020B0604030504040204" pitchFamily="34" charset="0"/>
                <a:ea typeface="Tahoma" panose="020B0604030504040204" pitchFamily="34" charset="0"/>
                <a:cs typeface="Tahoma" panose="020B0604030504040204" pitchFamily="34" charset="0"/>
              </a:rPr>
              <a:t>Príklad:</a:t>
            </a:r>
            <a:r>
              <a:rPr lang="sk-SK" sz="2000" dirty="0">
                <a:latin typeface="Tahoma" panose="020B0604030504040204" pitchFamily="34" charset="0"/>
                <a:ea typeface="Tahoma" panose="020B0604030504040204" pitchFamily="34" charset="0"/>
                <a:cs typeface="Tahoma" panose="020B0604030504040204" pitchFamily="34" charset="0"/>
              </a:rPr>
              <a:t> +slovenská -republika vyhľadá všetky predpisy, ktoré obsahujú slovo slovenská a ktoré neobsahujú slovo republika.</a:t>
            </a:r>
          </a:p>
          <a:p>
            <a:pPr marL="714375" indent="-446088">
              <a:lnSpc>
                <a:spcPct val="100000"/>
              </a:lnSpc>
              <a:spcBef>
                <a:spcPts val="0"/>
              </a:spcBef>
              <a:buFont typeface="Wingdings" panose="05000000000000000000" pitchFamily="2" charset="2"/>
              <a:buChar char="ü"/>
            </a:pPr>
            <a:endParaRPr lang="sk-SK" sz="2000" dirty="0">
              <a:latin typeface="Tahoma" panose="020B0604030504040204" pitchFamily="34" charset="0"/>
              <a:ea typeface="Tahoma" panose="020B0604030504040204" pitchFamily="34" charset="0"/>
              <a:cs typeface="Tahoma" panose="020B0604030504040204" pitchFamily="34" charset="0"/>
            </a:endParaRPr>
          </a:p>
          <a:p>
            <a:pPr marL="714375" indent="-446088">
              <a:lnSpc>
                <a:spcPct val="100000"/>
              </a:lnSpc>
              <a:spcBef>
                <a:spcPts val="0"/>
              </a:spcBef>
              <a:buFont typeface="Wingdings" panose="05000000000000000000" pitchFamily="2" charset="2"/>
              <a:buChar char="ü"/>
            </a:pPr>
            <a:endParaRPr lang="sk-SK" sz="2000" dirty="0">
              <a:latin typeface="Tahoma" panose="020B0604030504040204" pitchFamily="34" charset="0"/>
              <a:ea typeface="Tahoma" panose="020B0604030504040204" pitchFamily="34" charset="0"/>
              <a:cs typeface="Tahoma" panose="020B0604030504040204" pitchFamily="34" charset="0"/>
            </a:endParaRPr>
          </a:p>
          <a:p>
            <a:pPr marL="714375" indent="-446088">
              <a:lnSpc>
                <a:spcPct val="100000"/>
              </a:lnSpc>
              <a:spcBef>
                <a:spcPts val="0"/>
              </a:spcBef>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Použitím znaku </a:t>
            </a:r>
            <a:r>
              <a:rPr lang="sk-SK" sz="2000" b="1" dirty="0">
                <a:solidFill>
                  <a:srgbClr val="000099"/>
                </a:solidFill>
                <a:latin typeface="Tahoma" panose="020B0604030504040204" pitchFamily="34" charset="0"/>
                <a:ea typeface="Tahoma" panose="020B0604030504040204" pitchFamily="34" charset="0"/>
                <a:cs typeface="Tahoma" panose="020B0604030504040204" pitchFamily="34" charset="0"/>
              </a:rPr>
              <a:t>*</a:t>
            </a:r>
            <a:r>
              <a:rPr lang="sk-SK" sz="2000" dirty="0">
                <a:latin typeface="Tahoma" panose="020B0604030504040204" pitchFamily="34" charset="0"/>
                <a:ea typeface="Tahoma" panose="020B0604030504040204" pitchFamily="34" charset="0"/>
                <a:cs typeface="Tahoma" panose="020B0604030504040204" pitchFamily="34" charset="0"/>
              </a:rPr>
              <a:t> sa nahradí niekoľko znakov.</a:t>
            </a:r>
          </a:p>
          <a:p>
            <a:pPr marL="714375" indent="0">
              <a:lnSpc>
                <a:spcPct val="100000"/>
              </a:lnSpc>
              <a:spcBef>
                <a:spcPts val="0"/>
              </a:spcBef>
              <a:buNone/>
            </a:pPr>
            <a:r>
              <a:rPr lang="sk-SK" sz="2000" u="sng" dirty="0">
                <a:latin typeface="Tahoma" panose="020B0604030504040204" pitchFamily="34" charset="0"/>
                <a:ea typeface="Tahoma" panose="020B0604030504040204" pitchFamily="34" charset="0"/>
                <a:cs typeface="Tahoma" panose="020B0604030504040204" pitchFamily="34" charset="0"/>
              </a:rPr>
              <a:t>Príklad:</a:t>
            </a:r>
            <a:r>
              <a:rPr lang="sk-SK" sz="2000" dirty="0">
                <a:latin typeface="Tahoma" panose="020B0604030504040204" pitchFamily="34" charset="0"/>
                <a:ea typeface="Tahoma" panose="020B0604030504040204" pitchFamily="34" charset="0"/>
                <a:cs typeface="Tahoma" panose="020B0604030504040204" pitchFamily="34" charset="0"/>
              </a:rPr>
              <a:t> slov* vyhľadá všetky slová začínajúce na slov (slovo, Slovensko, slovník).</a:t>
            </a:r>
          </a:p>
          <a:p>
            <a:pPr marL="0" indent="0">
              <a:buNone/>
            </a:pPr>
            <a:endParaRPr lang="sk-SK" dirty="0"/>
          </a:p>
        </p:txBody>
      </p:sp>
      <p:sp>
        <p:nvSpPr>
          <p:cNvPr id="5" name="Zástupný objekt pre číslo snímky 4">
            <a:extLst>
              <a:ext uri="{FF2B5EF4-FFF2-40B4-BE49-F238E27FC236}">
                <a16:creationId xmlns:a16="http://schemas.microsoft.com/office/drawing/2014/main" id="{11CECD51-6BCD-44E2-A1B5-B329A1ACC2AB}"/>
              </a:ext>
            </a:extLst>
          </p:cNvPr>
          <p:cNvSpPr>
            <a:spLocks noGrp="1"/>
          </p:cNvSpPr>
          <p:nvPr>
            <p:ph type="sldNum" sz="quarter" idx="12"/>
          </p:nvPr>
        </p:nvSpPr>
        <p:spPr/>
        <p:txBody>
          <a:bodyPr/>
          <a:lstStyle/>
          <a:p>
            <a:fld id="{350D23F9-91F2-4012-B5C4-3B4719FB4B77}" type="slidenum">
              <a:rPr lang="sk-SK" smtClean="0"/>
              <a:pPr/>
              <a:t>6</a:t>
            </a:fld>
            <a:endParaRPr lang="sk-SK" dirty="0"/>
          </a:p>
        </p:txBody>
      </p:sp>
    </p:spTree>
    <p:extLst>
      <p:ext uri="{BB962C8B-B14F-4D97-AF65-F5344CB8AC3E}">
        <p14:creationId xmlns:p14="http://schemas.microsoft.com/office/powerpoint/2010/main" val="23062948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Práva a povinnosti prevádzkovateľa a sprostredkovateľa</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Zástupca prevádzkovateľa alebo sprostredkovateľa § 35:</a:t>
            </a:r>
          </a:p>
          <a:p>
            <a:pPr mar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1800" b="1" dirty="0">
                <a:latin typeface="Tahoma" panose="020B0604030504040204" pitchFamily="34" charset="0"/>
                <a:ea typeface="Tahoma" panose="020B0604030504040204" pitchFamily="34" charset="0"/>
                <a:cs typeface="Tahoma" panose="020B0604030504040204" pitchFamily="34" charset="0"/>
              </a:rPr>
              <a:t>Výnimky z povinnosti stanoviť si zástupcu, ak spracovanie:</a:t>
            </a:r>
          </a:p>
          <a:p>
            <a:pPr marL="0" indent="0">
              <a:buNone/>
            </a:pPr>
            <a:endParaRPr lang="sk-SK" sz="1800" b="1" dirty="0">
              <a:latin typeface="Tahoma" panose="020B0604030504040204" pitchFamily="34" charset="0"/>
              <a:ea typeface="Tahoma" panose="020B0604030504040204" pitchFamily="34" charset="0"/>
              <a:cs typeface="Tahoma" panose="020B0604030504040204" pitchFamily="34" charset="0"/>
            </a:endParaRP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Je občasné</a:t>
            </a: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Nezahŕňa vo veľkom rozsahu spracúvanie osobitných kategórií § 16 ods. 1 a § 17</a:t>
            </a: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Nie je pravdepodobné, že spracúvanie osobných údajov povedie k riziku pre práva fyzických osôb</a:t>
            </a:r>
          </a:p>
          <a:p>
            <a:pPr marL="1430338" indent="-715963">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Pre orgány verejnej moci a verejnoprávnu inštitúciu</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AA2CA411-2FD9-40F8-BE54-2FE79E192170}"/>
              </a:ext>
            </a:extLst>
          </p:cNvPr>
          <p:cNvSpPr>
            <a:spLocks noGrp="1"/>
          </p:cNvSpPr>
          <p:nvPr>
            <p:ph type="sldNum" sz="quarter" idx="12"/>
          </p:nvPr>
        </p:nvSpPr>
        <p:spPr/>
        <p:txBody>
          <a:bodyPr/>
          <a:lstStyle/>
          <a:p>
            <a:fld id="{350D23F9-91F2-4012-B5C4-3B4719FB4B77}" type="slidenum">
              <a:rPr lang="sk-SK" smtClean="0"/>
              <a:pPr/>
              <a:t>60</a:t>
            </a:fld>
            <a:endParaRPr lang="sk-SK" dirty="0"/>
          </a:p>
        </p:txBody>
      </p:sp>
    </p:spTree>
    <p:extLst>
      <p:ext uri="{BB962C8B-B14F-4D97-AF65-F5344CB8AC3E}">
        <p14:creationId xmlns:p14="http://schemas.microsoft.com/office/powerpoint/2010/main" val="3848208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Práva a povinnosti prevádzkovateľa a sprostredkovateľa</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96752"/>
            <a:ext cx="8229600" cy="5400600"/>
          </a:xfrm>
        </p:spPr>
        <p:txBody>
          <a:bodyPr>
            <a:noAutofit/>
          </a:bodyPr>
          <a:lstStyle/>
          <a:p>
            <a:pPr marL="0" indent="0">
              <a:spcBef>
                <a:spcPts val="0"/>
              </a:spcBef>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Sprostredkovateľ § 34</a:t>
            </a:r>
          </a:p>
          <a:p>
            <a:pPr marL="0" indent="0">
              <a:spcBef>
                <a:spcPts val="0"/>
              </a:spcBef>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1077913" indent="-631825">
              <a:spcBef>
                <a:spcPts val="0"/>
              </a:spcBef>
              <a:spcAft>
                <a:spcPts val="200"/>
              </a:spcAft>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Koná len na základe zmluvy, dohody alebo iného právneho aktu (ďalej len zmluva), podľa zákona a v mene prevádzkovateľa.</a:t>
            </a:r>
          </a:p>
          <a:p>
            <a:pPr marL="1077913" indent="-631825">
              <a:spcBef>
                <a:spcPts val="0"/>
              </a:spcBef>
              <a:spcAft>
                <a:spcPts val="200"/>
              </a:spcAft>
              <a:buNone/>
            </a:pPr>
            <a:r>
              <a:rPr lang="sk-SK" sz="2000" dirty="0">
                <a:latin typeface="Tahoma" panose="020B0604030504040204" pitchFamily="34" charset="0"/>
                <a:ea typeface="Tahoma" panose="020B0604030504040204" pitchFamily="34" charset="0"/>
                <a:cs typeface="Tahoma" panose="020B0604030504040204" pitchFamily="34" charset="0"/>
              </a:rPr>
              <a:t>  </a:t>
            </a:r>
          </a:p>
          <a:p>
            <a:pPr marL="1077913" indent="-631825">
              <a:spcBef>
                <a:spcPts val="0"/>
              </a:spcBef>
              <a:spcAft>
                <a:spcPts val="200"/>
              </a:spcAft>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Ak sprostredkovateľ poruší zmluvu, považuje sa za prevádzkovateľa a zodpovednosť sa prenáša na neho. </a:t>
            </a:r>
          </a:p>
          <a:p>
            <a:pPr marL="1077913" indent="-631825">
              <a:spcBef>
                <a:spcPts val="0"/>
              </a:spcBef>
              <a:spcAft>
                <a:spcPts val="200"/>
              </a:spcAft>
              <a:buFont typeface="Wingdings" panose="05000000000000000000" pitchFamily="2" charset="2"/>
              <a:buChar char="ü"/>
            </a:pPr>
            <a:endParaRPr lang="sk-SK" sz="2000" dirty="0">
              <a:latin typeface="Tahoma" panose="020B0604030504040204" pitchFamily="34" charset="0"/>
              <a:ea typeface="Tahoma" panose="020B0604030504040204" pitchFamily="34" charset="0"/>
              <a:cs typeface="Tahoma" panose="020B0604030504040204" pitchFamily="34" charset="0"/>
            </a:endParaRPr>
          </a:p>
          <a:p>
            <a:pPr marL="1077913" indent="-631825">
              <a:spcBef>
                <a:spcPts val="0"/>
              </a:spcBef>
              <a:spcAft>
                <a:spcPts val="200"/>
              </a:spcAft>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Ďalší sprostredkovateľ – subdodávateľ môže byť určený len na základe predchádzajúceho písomného súhlasu prevádzkovateľa.</a:t>
            </a:r>
          </a:p>
          <a:p>
            <a:pPr marL="1077913" indent="-631825">
              <a:spcBef>
                <a:spcPts val="0"/>
              </a:spcBef>
              <a:spcAft>
                <a:spcPts val="200"/>
              </a:spcAft>
              <a:buFont typeface="Wingdings" panose="05000000000000000000" pitchFamily="2" charset="2"/>
              <a:buChar char="ü"/>
            </a:pPr>
            <a:endParaRPr lang="sk-SK" sz="2000" dirty="0">
              <a:latin typeface="Tahoma" panose="020B0604030504040204" pitchFamily="34" charset="0"/>
              <a:ea typeface="Tahoma" panose="020B0604030504040204" pitchFamily="34" charset="0"/>
              <a:cs typeface="Tahoma" panose="020B0604030504040204" pitchFamily="34" charset="0"/>
            </a:endParaRPr>
          </a:p>
          <a:p>
            <a:pPr marL="1077913" indent="-631825">
              <a:spcBef>
                <a:spcPts val="0"/>
              </a:spcBef>
              <a:spcAft>
                <a:spcPts val="200"/>
              </a:spcAft>
              <a:buFont typeface="Wingdings" panose="05000000000000000000" pitchFamily="2" charset="2"/>
              <a:buChar char="ü"/>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Písomná zmluva medzi prevádzkovateľom a sprostredkovateľom musí obsahovať najmä náležitosti podľa zákona § 34 ods. 3.</a:t>
            </a:r>
          </a:p>
          <a:p>
            <a:pPr marL="0" indent="0" algn="ctr">
              <a:buNone/>
            </a:pPr>
            <a:endPar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77F66911-6DE4-457C-AAFB-3737DF74B57A}"/>
              </a:ext>
            </a:extLst>
          </p:cNvPr>
          <p:cNvSpPr>
            <a:spLocks noGrp="1"/>
          </p:cNvSpPr>
          <p:nvPr>
            <p:ph type="sldNum" sz="quarter" idx="12"/>
          </p:nvPr>
        </p:nvSpPr>
        <p:spPr/>
        <p:txBody>
          <a:bodyPr/>
          <a:lstStyle/>
          <a:p>
            <a:fld id="{350D23F9-91F2-4012-B5C4-3B4719FB4B77}" type="slidenum">
              <a:rPr lang="sk-SK" smtClean="0"/>
              <a:pPr/>
              <a:t>61</a:t>
            </a:fld>
            <a:endParaRPr lang="sk-SK" dirty="0"/>
          </a:p>
        </p:txBody>
      </p:sp>
    </p:spTree>
    <p:extLst>
      <p:ext uri="{BB962C8B-B14F-4D97-AF65-F5344CB8AC3E}">
        <p14:creationId xmlns:p14="http://schemas.microsoft.com/office/powerpoint/2010/main" val="2165692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Práva a povinnosti prevádzkovateľa a sprostredkovateľa</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2200" dirty="0"/>
          </a:p>
        </p:txBody>
      </p:sp>
      <p:sp>
        <p:nvSpPr>
          <p:cNvPr id="3" name="Zástupný symbol obsahu 2"/>
          <p:cNvSpPr>
            <a:spLocks noGrp="1"/>
          </p:cNvSpPr>
          <p:nvPr>
            <p:ph idx="1"/>
          </p:nvPr>
        </p:nvSpPr>
        <p:spPr>
          <a:xfrm>
            <a:off x="611560" y="1052736"/>
            <a:ext cx="8229600" cy="5400600"/>
          </a:xfrm>
        </p:spPr>
        <p:txBody>
          <a:bodyPr>
            <a:noAutofit/>
          </a:bodyPr>
          <a:lstStyle/>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Záznamy o spracovateľských činnostiach § 37 (pôvodný § 43)</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446088" indent="-446088">
              <a:buNone/>
            </a:pPr>
            <a:r>
              <a:rPr lang="sk-SK" sz="2000" dirty="0">
                <a:latin typeface="Tahoma" panose="020B0604030504040204" pitchFamily="34" charset="0"/>
                <a:ea typeface="Tahoma" panose="020B0604030504040204" pitchFamily="34" charset="0"/>
                <a:cs typeface="Tahoma" panose="020B0604030504040204" pitchFamily="34" charset="0"/>
              </a:rPr>
              <a:t>1 ) Za účelom preukázania súladu so zákonom a spracúvaním osobných údajov vedie a uchováva prevádzkovateľ a zástupca prevádzkovateľa záznamy o spracovateľských činnostiach, za ktoré sú zodpovední.</a:t>
            </a:r>
          </a:p>
          <a:p>
            <a:pPr marL="446088" indent="-446088">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	Záznamy musia obsahovať informácie podľa § 37 ods. 1 písm. a) až g).</a:t>
            </a:r>
          </a:p>
          <a:p>
            <a:pPr marL="446088" indent="-446088">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446088" indent="-446088">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2 ) Sprostredkovateľ vedie záznamy podľa § 37 ods. 2 písm. a) až d).</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sk-SK" sz="1800" b="1" dirty="0">
                <a:solidFill>
                  <a:srgbClr val="FF3300"/>
                </a:solidFill>
                <a:latin typeface="Tahoma" panose="020B0604030504040204" pitchFamily="34" charset="0"/>
                <a:ea typeface="Tahoma" panose="020B0604030504040204" pitchFamily="34" charset="0"/>
                <a:cs typeface="Tahoma" panose="020B0604030504040204" pitchFamily="34" charset="0"/>
              </a:rPr>
              <a:t>Záznamy sa vedú v písomnej listinnej aj elektronickej forme. </a:t>
            </a: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07EC4CD7-202B-4862-B808-0737D27345F9}"/>
              </a:ext>
            </a:extLst>
          </p:cNvPr>
          <p:cNvSpPr>
            <a:spLocks noGrp="1"/>
          </p:cNvSpPr>
          <p:nvPr>
            <p:ph type="sldNum" sz="quarter" idx="12"/>
          </p:nvPr>
        </p:nvSpPr>
        <p:spPr/>
        <p:txBody>
          <a:bodyPr/>
          <a:lstStyle/>
          <a:p>
            <a:fld id="{350D23F9-91F2-4012-B5C4-3B4719FB4B77}" type="slidenum">
              <a:rPr lang="sk-SK" smtClean="0"/>
              <a:pPr/>
              <a:t>62</a:t>
            </a:fld>
            <a:endParaRPr lang="sk-SK" dirty="0"/>
          </a:p>
        </p:txBody>
      </p:sp>
    </p:spTree>
    <p:extLst>
      <p:ext uri="{BB962C8B-B14F-4D97-AF65-F5344CB8AC3E}">
        <p14:creationId xmlns:p14="http://schemas.microsoft.com/office/powerpoint/2010/main" val="1507492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Práva a povinnosti prevádzkovateľa a sprostredkovateľa</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052736"/>
            <a:ext cx="8229600" cy="5400600"/>
          </a:xfrm>
        </p:spPr>
        <p:txBody>
          <a:bodyPr>
            <a:noAutofit/>
          </a:bodyPr>
          <a:lstStyle/>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Povinnosti viesť záznamy o spracovateľských činnostiach sa nevzťahujú na prevádzkovateľa a sprostredkovateľa ak spĺňa podmienky podľa § 37 ods. 5):</a:t>
            </a:r>
          </a:p>
          <a:p>
            <a:pPr marL="1430338" indent="-457200">
              <a:lnSpc>
                <a:spcPct val="150000"/>
              </a:lnSpc>
              <a:buFont typeface="+mj-lt"/>
              <a:buAutoNum type="alphaLcParenR"/>
            </a:pPr>
            <a:r>
              <a:rPr lang="sk-SK" sz="2000" dirty="0">
                <a:latin typeface="Tahoma" panose="020B0604030504040204" pitchFamily="34" charset="0"/>
                <a:ea typeface="Tahoma" panose="020B0604030504040204" pitchFamily="34" charset="0"/>
                <a:cs typeface="Tahoma" panose="020B0604030504040204" pitchFamily="34" charset="0"/>
              </a:rPr>
              <a:t>Zamestnáva menej ako 250 fyzických osôb</a:t>
            </a:r>
          </a:p>
          <a:p>
            <a:pPr marL="1430338" indent="-457200">
              <a:lnSpc>
                <a:spcPct val="150000"/>
              </a:lnSpc>
              <a:buFont typeface="+mj-lt"/>
              <a:buAutoNum type="alphaLcParenR"/>
            </a:pPr>
            <a:r>
              <a:rPr lang="sk-SK" sz="2000" dirty="0">
                <a:latin typeface="Tahoma" panose="020B0604030504040204" pitchFamily="34" charset="0"/>
                <a:ea typeface="Tahoma" panose="020B0604030504040204" pitchFamily="34" charset="0"/>
                <a:cs typeface="Tahoma" panose="020B0604030504040204" pitchFamily="34" charset="0"/>
              </a:rPr>
              <a:t>Spracúvanie osobných údajov nepovedie k riziku ochrany práv dotknutej osoby</a:t>
            </a:r>
          </a:p>
          <a:p>
            <a:pPr marL="1430338" indent="-457200">
              <a:lnSpc>
                <a:spcPct val="150000"/>
              </a:lnSpc>
              <a:buFont typeface="+mj-lt"/>
              <a:buAutoNum type="alphaLcParenR"/>
            </a:pPr>
            <a:r>
              <a:rPr lang="sk-SK" sz="2000" dirty="0">
                <a:latin typeface="Tahoma" panose="020B0604030504040204" pitchFamily="34" charset="0"/>
                <a:ea typeface="Tahoma" panose="020B0604030504040204" pitchFamily="34" charset="0"/>
                <a:cs typeface="Tahoma" panose="020B0604030504040204" pitchFamily="34" charset="0"/>
              </a:rPr>
              <a:t>Spracúvanie je príležitostné</a:t>
            </a:r>
          </a:p>
          <a:p>
            <a:pPr marL="1430338" indent="-457200">
              <a:lnSpc>
                <a:spcPct val="150000"/>
              </a:lnSpc>
              <a:buFont typeface="+mj-lt"/>
              <a:buAutoNum type="alphaLcParenR"/>
            </a:pPr>
            <a:r>
              <a:rPr lang="sk-SK" sz="2000" dirty="0">
                <a:latin typeface="Tahoma" panose="020B0604030504040204" pitchFamily="34" charset="0"/>
                <a:ea typeface="Tahoma" panose="020B0604030504040204" pitchFamily="34" charset="0"/>
                <a:cs typeface="Tahoma" panose="020B0604030504040204" pitchFamily="34" charset="0"/>
              </a:rPr>
              <a:t>Nezahŕňa osobitné kategórie osobných údajov</a:t>
            </a:r>
          </a:p>
          <a:p>
            <a:pPr marL="1430338" indent="-457200">
              <a:lnSpc>
                <a:spcPct val="150000"/>
              </a:lnSpc>
              <a:buFont typeface="+mj-lt"/>
              <a:buAutoNum type="alphaLcParenR"/>
            </a:pPr>
            <a:r>
              <a:rPr lang="sk-SK" sz="2000" dirty="0">
                <a:latin typeface="Tahoma" panose="020B0604030504040204" pitchFamily="34" charset="0"/>
                <a:ea typeface="Tahoma" panose="020B0604030504040204" pitchFamily="34" charset="0"/>
                <a:cs typeface="Tahoma" panose="020B0604030504040204" pitchFamily="34" charset="0"/>
              </a:rPr>
              <a:t>Nezahŕňa osobné údaje osobitných kategórií a údaje týkajúce sa uznania viny za spáchanie trestného činu alebo priestupku</a:t>
            </a: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760A7F81-8978-418A-B946-C4D7BD641992}"/>
              </a:ext>
            </a:extLst>
          </p:cNvPr>
          <p:cNvSpPr>
            <a:spLocks noGrp="1"/>
          </p:cNvSpPr>
          <p:nvPr>
            <p:ph type="sldNum" sz="quarter" idx="12"/>
          </p:nvPr>
        </p:nvSpPr>
        <p:spPr/>
        <p:txBody>
          <a:bodyPr/>
          <a:lstStyle/>
          <a:p>
            <a:fld id="{350D23F9-91F2-4012-B5C4-3B4719FB4B77}" type="slidenum">
              <a:rPr lang="sk-SK" smtClean="0"/>
              <a:pPr/>
              <a:t>63</a:t>
            </a:fld>
            <a:endParaRPr lang="sk-SK" dirty="0"/>
          </a:p>
        </p:txBody>
      </p:sp>
    </p:spTree>
    <p:extLst>
      <p:ext uri="{BB962C8B-B14F-4D97-AF65-F5344CB8AC3E}">
        <p14:creationId xmlns:p14="http://schemas.microsoft.com/office/powerpoint/2010/main" val="3949006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18058"/>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Bezpečnosť osobných údajov</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24744"/>
            <a:ext cx="8229600" cy="5256584"/>
          </a:xfrm>
        </p:spPr>
        <p:txBody>
          <a:bodyPr>
            <a:noAutofit/>
          </a:bodyPr>
          <a:lstStyle/>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Bezpečnosť spracúvania § 39</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sk-SK" sz="2000" dirty="0">
                <a:latin typeface="Tahoma" panose="020B0604030504040204" pitchFamily="34" charset="0"/>
                <a:ea typeface="Tahoma" panose="020B0604030504040204" pitchFamily="34" charset="0"/>
                <a:cs typeface="Tahoma" panose="020B0604030504040204" pitchFamily="34" charset="0"/>
              </a:rPr>
              <a:t>Prevádzkovateľ a sprostredkovateľ sú povinní prijať so zreteľom na najnovšie poznatky, na náklady na vykonanie opatrení, na povahu, rozsah, kontext a účel spracúvania osobných údajov a na riziká s rôznou pravdepodobnosťou a závažnosťou pre práva fyzických osôb primerané technické a organizačné opatrenia na zaistenie úrovne bezpečnosti primeranej tomuto riziku.</a:t>
            </a: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7A5C5E59-2C0C-4507-8100-065FBBDBF86D}"/>
              </a:ext>
            </a:extLst>
          </p:cNvPr>
          <p:cNvSpPr>
            <a:spLocks noGrp="1"/>
          </p:cNvSpPr>
          <p:nvPr>
            <p:ph type="sldNum" sz="quarter" idx="12"/>
          </p:nvPr>
        </p:nvSpPr>
        <p:spPr/>
        <p:txBody>
          <a:bodyPr/>
          <a:lstStyle/>
          <a:p>
            <a:fld id="{350D23F9-91F2-4012-B5C4-3B4719FB4B77}" type="slidenum">
              <a:rPr lang="sk-SK" smtClean="0"/>
              <a:pPr/>
              <a:t>64</a:t>
            </a:fld>
            <a:endParaRPr lang="sk-SK" dirty="0"/>
          </a:p>
        </p:txBody>
      </p:sp>
    </p:spTree>
    <p:extLst>
      <p:ext uri="{BB962C8B-B14F-4D97-AF65-F5344CB8AC3E}">
        <p14:creationId xmlns:p14="http://schemas.microsoft.com/office/powerpoint/2010/main" val="3446833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84841"/>
            <a:ext cx="8229600" cy="418058"/>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Bezpečnosť osobných údajov</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96752"/>
            <a:ext cx="8229600" cy="5256584"/>
          </a:xfrm>
        </p:spPr>
        <p:txBody>
          <a:bodyPr>
            <a:noAutofit/>
          </a:bodyPr>
          <a:lstStyle/>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Odporúčané kroky pri správe osobných údajov podľa nového zákona</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Inventúra osobných údajov</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Inventúra všetkých zmlúv, týkajúcich sa osobných údajov</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Kontrola účelu spracúvania, napríklad či účel nepominul ...</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Kontrola právneho základu spracúvania, napríklad či je súhlas daný do určitej doby, či zamestnanec u nás pracuje </a:t>
            </a: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882D55AC-D27F-44B3-BE71-743ED264C6F2}"/>
              </a:ext>
            </a:extLst>
          </p:cNvPr>
          <p:cNvSpPr>
            <a:spLocks noGrp="1"/>
          </p:cNvSpPr>
          <p:nvPr>
            <p:ph type="sldNum" sz="quarter" idx="12"/>
          </p:nvPr>
        </p:nvSpPr>
        <p:spPr/>
        <p:txBody>
          <a:bodyPr/>
          <a:lstStyle/>
          <a:p>
            <a:fld id="{350D23F9-91F2-4012-B5C4-3B4719FB4B77}" type="slidenum">
              <a:rPr lang="sk-SK" smtClean="0"/>
              <a:pPr/>
              <a:t>65</a:t>
            </a:fld>
            <a:endParaRPr lang="sk-SK" dirty="0"/>
          </a:p>
        </p:txBody>
      </p:sp>
    </p:spTree>
    <p:extLst>
      <p:ext uri="{BB962C8B-B14F-4D97-AF65-F5344CB8AC3E}">
        <p14:creationId xmlns:p14="http://schemas.microsoft.com/office/powerpoint/2010/main" val="1802289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Bezpečnosť osobných údajov</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96752"/>
            <a:ext cx="8229600" cy="5256584"/>
          </a:xfrm>
        </p:spPr>
        <p:txBody>
          <a:bodyPr>
            <a:noAutofit/>
          </a:bodyPr>
          <a:lstStyle/>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Odporúčané kroky pri správe osobných údajov</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Spôsob získavania a poskytovania osobných údajov </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Doba uchovávania osobných údajov, archivácia, likvidácia </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Rozsah údajov, minimalizácia</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Dostupnosť, </a:t>
            </a:r>
            <a:r>
              <a:rPr lang="sk-SK" sz="2000" dirty="0" err="1">
                <a:latin typeface="Tahoma" panose="020B0604030504040204" pitchFamily="34" charset="0"/>
                <a:ea typeface="Tahoma" panose="020B0604030504040204" pitchFamily="34" charset="0"/>
                <a:cs typeface="Tahoma" panose="020B0604030504040204" pitchFamily="34" charset="0"/>
              </a:rPr>
              <a:t>pseudonymizácia</a:t>
            </a:r>
            <a:r>
              <a:rPr lang="sk-SK" sz="2000" dirty="0">
                <a:latin typeface="Tahoma" panose="020B0604030504040204" pitchFamily="34" charset="0"/>
                <a:ea typeface="Tahoma" panose="020B0604030504040204" pitchFamily="34" charset="0"/>
                <a:cs typeface="Tahoma" panose="020B0604030504040204" pitchFamily="34" charset="0"/>
              </a:rPr>
              <a:t>, šifrovanie</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Spracovateľské operácie</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Logovanie</a:t>
            </a: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A52F5290-C458-444E-801A-0B433E244E51}"/>
              </a:ext>
            </a:extLst>
          </p:cNvPr>
          <p:cNvSpPr>
            <a:spLocks noGrp="1"/>
          </p:cNvSpPr>
          <p:nvPr>
            <p:ph type="sldNum" sz="quarter" idx="12"/>
          </p:nvPr>
        </p:nvSpPr>
        <p:spPr/>
        <p:txBody>
          <a:bodyPr/>
          <a:lstStyle/>
          <a:p>
            <a:fld id="{350D23F9-91F2-4012-B5C4-3B4719FB4B77}" type="slidenum">
              <a:rPr lang="sk-SK" smtClean="0"/>
              <a:pPr/>
              <a:t>66</a:t>
            </a:fld>
            <a:endParaRPr lang="sk-SK" dirty="0"/>
          </a:p>
        </p:txBody>
      </p:sp>
    </p:spTree>
    <p:extLst>
      <p:ext uri="{BB962C8B-B14F-4D97-AF65-F5344CB8AC3E}">
        <p14:creationId xmlns:p14="http://schemas.microsoft.com/office/powerpoint/2010/main" val="737000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Bezpečnosť osobných údajov</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96752"/>
            <a:ext cx="8229600" cy="5256584"/>
          </a:xfrm>
        </p:spPr>
        <p:txBody>
          <a:bodyPr>
            <a:noAutofit/>
          </a:bodyPr>
          <a:lstStyle/>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Odporúčané kroky pri správe osobných údajov</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Poučenie, mlčanlivosť § 79</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Personálna a prístupová politika</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Zodpovedná osoba</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Výkon práv dotknutej osoby</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Bezpečnostné incidenty</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Zladenie interných smerníc</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Penetračné testy</a:t>
            </a:r>
          </a:p>
          <a:p>
            <a:pPr marL="714375" indent="0">
              <a:lnSpc>
                <a:spcPct val="150000"/>
              </a:lnSpc>
              <a:buNone/>
            </a:pPr>
            <a:r>
              <a:rPr lang="sk-SK" sz="2000" dirty="0">
                <a:latin typeface="Tahoma" panose="020B0604030504040204" pitchFamily="34" charset="0"/>
                <a:ea typeface="Tahoma" panose="020B0604030504040204" pitchFamily="34" charset="0"/>
                <a:cs typeface="Tahoma" panose="020B0604030504040204" pitchFamily="34" charset="0"/>
              </a:rPr>
              <a:t> </a:t>
            </a: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6871F4C4-D77F-4610-83CF-17E024130569}"/>
              </a:ext>
            </a:extLst>
          </p:cNvPr>
          <p:cNvSpPr>
            <a:spLocks noGrp="1"/>
          </p:cNvSpPr>
          <p:nvPr>
            <p:ph type="sldNum" sz="quarter" idx="12"/>
          </p:nvPr>
        </p:nvSpPr>
        <p:spPr/>
        <p:txBody>
          <a:bodyPr/>
          <a:lstStyle/>
          <a:p>
            <a:fld id="{350D23F9-91F2-4012-B5C4-3B4719FB4B77}" type="slidenum">
              <a:rPr lang="sk-SK" smtClean="0"/>
              <a:pPr/>
              <a:t>67</a:t>
            </a:fld>
            <a:endParaRPr lang="sk-SK" dirty="0"/>
          </a:p>
        </p:txBody>
      </p:sp>
    </p:spTree>
    <p:extLst>
      <p:ext uri="{BB962C8B-B14F-4D97-AF65-F5344CB8AC3E}">
        <p14:creationId xmlns:p14="http://schemas.microsoft.com/office/powerpoint/2010/main" val="7309949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Bezpečnosť osobných údajov</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96752"/>
            <a:ext cx="8229600" cy="5256584"/>
          </a:xfrm>
        </p:spPr>
        <p:txBody>
          <a:bodyPr>
            <a:noAutofit/>
          </a:bodyPr>
          <a:lstStyle/>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Odporúčané kroky pri správe osobných údajov</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Umiestnenie informačných systémov a zdokumentovať aké riziko im hrozí, prípadné posúdenie vplyvu § 42</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Vyhodnotenie rizík, stanovenie postupov na ich primerané zníženie a pravidelné testovanie správnosti postupov </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Vyhotovenie postupov ako predchádzať bezpečnostným incidentom a ako správať sa pri ich prípadnom vzniku</a:t>
            </a:r>
          </a:p>
          <a:p>
            <a:pPr marL="714375" indent="0">
              <a:lnSpc>
                <a:spcPct val="150000"/>
              </a:lnSpc>
              <a:buNone/>
            </a:pPr>
            <a:r>
              <a:rPr lang="sk-SK" sz="2000" dirty="0">
                <a:latin typeface="Tahoma" panose="020B0604030504040204" pitchFamily="34" charset="0"/>
                <a:ea typeface="Tahoma" panose="020B0604030504040204" pitchFamily="34" charset="0"/>
                <a:cs typeface="Tahoma" panose="020B0604030504040204" pitchFamily="34" charset="0"/>
              </a:rPr>
              <a:t> </a:t>
            </a: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9D323712-CA0E-48B8-8B28-76F59A09CA4B}"/>
              </a:ext>
            </a:extLst>
          </p:cNvPr>
          <p:cNvSpPr>
            <a:spLocks noGrp="1"/>
          </p:cNvSpPr>
          <p:nvPr>
            <p:ph type="sldNum" sz="quarter" idx="12"/>
          </p:nvPr>
        </p:nvSpPr>
        <p:spPr/>
        <p:txBody>
          <a:bodyPr/>
          <a:lstStyle/>
          <a:p>
            <a:fld id="{350D23F9-91F2-4012-B5C4-3B4719FB4B77}" type="slidenum">
              <a:rPr lang="sk-SK" smtClean="0"/>
              <a:pPr/>
              <a:t>68</a:t>
            </a:fld>
            <a:endParaRPr lang="sk-SK" dirty="0"/>
          </a:p>
        </p:txBody>
      </p:sp>
    </p:spTree>
    <p:extLst>
      <p:ext uri="{BB962C8B-B14F-4D97-AF65-F5344CB8AC3E}">
        <p14:creationId xmlns:p14="http://schemas.microsoft.com/office/powerpoint/2010/main" val="1140600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57199"/>
          </a:xfrm>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Bezpečnosť osobných údajov</a:t>
            </a:r>
            <a:endParaRPr lang="sk-SK" sz="2000" dirty="0"/>
          </a:p>
        </p:txBody>
      </p:sp>
      <p:sp>
        <p:nvSpPr>
          <p:cNvPr id="3" name="Zástupný symbol obsahu 2"/>
          <p:cNvSpPr>
            <a:spLocks noGrp="1"/>
          </p:cNvSpPr>
          <p:nvPr>
            <p:ph idx="1"/>
          </p:nvPr>
        </p:nvSpPr>
        <p:spPr/>
        <p:txBody>
          <a:bodyPr/>
          <a:lstStyle/>
          <a:p>
            <a:pPr marL="0" indent="0" algn="ctr">
              <a:buNone/>
            </a:pPr>
            <a:endParaRPr lang="sk-SK" sz="1800" b="1" dirty="0">
              <a:latin typeface="Tahoma" pitchFamily="34" charset="0"/>
              <a:ea typeface="Tahoma" pitchFamily="34" charset="0"/>
              <a:cs typeface="Tahoma" pitchFamily="34" charset="0"/>
            </a:endParaRPr>
          </a:p>
          <a:p>
            <a:pPr marL="0" indent="0" algn="ctr">
              <a:buNone/>
            </a:pPr>
            <a:r>
              <a:rPr lang="sk-SK" sz="1800" b="1" dirty="0">
                <a:latin typeface="Tahoma" pitchFamily="34" charset="0"/>
                <a:ea typeface="Tahoma" pitchFamily="34" charset="0"/>
                <a:cs typeface="Tahoma" pitchFamily="34" charset="0"/>
              </a:rPr>
              <a:t>Bezpečnostná dokumentácia</a:t>
            </a:r>
            <a:endParaRPr lang="sk-SK" sz="1100" dirty="0">
              <a:latin typeface="Tahoma" pitchFamily="34" charset="0"/>
              <a:ea typeface="Tahoma" pitchFamily="34" charset="0"/>
              <a:cs typeface="Tahoma" pitchFamily="34" charset="0"/>
            </a:endParaRPr>
          </a:p>
          <a:p>
            <a:pPr marL="0" indent="0" algn="ctr">
              <a:buNone/>
            </a:pPr>
            <a:endParaRPr lang="sk-SK" sz="2600" dirty="0">
              <a:latin typeface="Tahoma" pitchFamily="34" charset="0"/>
              <a:ea typeface="Tahoma" pitchFamily="34" charset="0"/>
              <a:cs typeface="Tahoma" pitchFamily="34" charset="0"/>
            </a:endParaRPr>
          </a:p>
          <a:p>
            <a:pPr marL="0" indent="0" algn="ctr">
              <a:buNone/>
            </a:pPr>
            <a:r>
              <a:rPr lang="sk-SK" sz="2000" dirty="0">
                <a:latin typeface="Tahoma" pitchFamily="34" charset="0"/>
                <a:ea typeface="Tahoma" pitchFamily="34" charset="0"/>
                <a:cs typeface="Tahoma" pitchFamily="34" charset="0"/>
              </a:rPr>
              <a:t>Pomôcka</a:t>
            </a:r>
          </a:p>
          <a:p>
            <a:pPr marL="0" indent="0" algn="ctr">
              <a:buNone/>
            </a:pPr>
            <a:endParaRPr lang="sk-SK" sz="2000" dirty="0">
              <a:latin typeface="Tahoma" pitchFamily="34" charset="0"/>
              <a:ea typeface="Tahoma" pitchFamily="34" charset="0"/>
              <a:cs typeface="Tahoma" pitchFamily="34" charset="0"/>
            </a:endParaRPr>
          </a:p>
          <a:p>
            <a:pPr marL="0" indent="0" algn="ctr">
              <a:buNone/>
            </a:pPr>
            <a:r>
              <a:rPr lang="sk-SK" sz="2000" dirty="0">
                <a:latin typeface="Tahoma" pitchFamily="34" charset="0"/>
                <a:ea typeface="Tahoma" pitchFamily="34" charset="0"/>
                <a:cs typeface="Tahoma" pitchFamily="34" charset="0"/>
              </a:rPr>
              <a:t>Vyhláška 164/2013 Z.z. </a:t>
            </a:r>
          </a:p>
          <a:p>
            <a:pPr marL="0" indent="0" algn="ctr">
              <a:buNone/>
            </a:pPr>
            <a:r>
              <a:rPr lang="sk-SK" sz="2000" dirty="0">
                <a:latin typeface="Tahoma" pitchFamily="34" charset="0"/>
                <a:ea typeface="Tahoma" pitchFamily="34" charset="0"/>
                <a:cs typeface="Tahoma" pitchFamily="34" charset="0"/>
              </a:rPr>
              <a:t>v znení novely 117/2014 Z.z. a príloha</a:t>
            </a:r>
          </a:p>
          <a:p>
            <a:pPr marL="0" indent="0">
              <a:buNone/>
            </a:pPr>
            <a:endParaRPr lang="sk-SK" sz="2600" dirty="0">
              <a:latin typeface="Tahoma" pitchFamily="34" charset="0"/>
              <a:ea typeface="Tahoma" pitchFamily="34" charset="0"/>
              <a:cs typeface="Tahoma" pitchFamily="34" charset="0"/>
            </a:endParaRPr>
          </a:p>
          <a:p>
            <a:pPr marL="0" indent="0">
              <a:buNone/>
            </a:pPr>
            <a:endParaRPr lang="sk-SK" sz="2600" dirty="0">
              <a:latin typeface="Tahoma" pitchFamily="34" charset="0"/>
              <a:ea typeface="Tahoma" pitchFamily="34" charset="0"/>
              <a:cs typeface="Tahoma" pitchFamily="34" charset="0"/>
            </a:endParaRPr>
          </a:p>
          <a:p>
            <a:pPr marL="0" indent="0">
              <a:buNone/>
            </a:pPr>
            <a:endParaRPr lang="sk-SK" dirty="0"/>
          </a:p>
        </p:txBody>
      </p:sp>
      <p:sp>
        <p:nvSpPr>
          <p:cNvPr id="5" name="Zástupný objekt pre číslo snímky 4">
            <a:extLst>
              <a:ext uri="{FF2B5EF4-FFF2-40B4-BE49-F238E27FC236}">
                <a16:creationId xmlns:a16="http://schemas.microsoft.com/office/drawing/2014/main" id="{CD56905F-8837-4C3E-9C4D-FFF0DB1D54B8}"/>
              </a:ext>
            </a:extLst>
          </p:cNvPr>
          <p:cNvSpPr>
            <a:spLocks noGrp="1"/>
          </p:cNvSpPr>
          <p:nvPr>
            <p:ph type="sldNum" sz="quarter" idx="12"/>
          </p:nvPr>
        </p:nvSpPr>
        <p:spPr/>
        <p:txBody>
          <a:bodyPr/>
          <a:lstStyle/>
          <a:p>
            <a:fld id="{350D23F9-91F2-4012-B5C4-3B4719FB4B77}" type="slidenum">
              <a:rPr lang="sk-SK" smtClean="0"/>
              <a:pPr/>
              <a:t>69</a:t>
            </a:fld>
            <a:endParaRPr lang="sk-S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16F667-E138-4894-A1BC-D4496A483E71}"/>
              </a:ext>
            </a:extLst>
          </p:cNvPr>
          <p:cNvSpPr>
            <a:spLocks noGrp="1"/>
          </p:cNvSpPr>
          <p:nvPr>
            <p:ph type="title"/>
          </p:nvPr>
        </p:nvSpPr>
        <p:spPr>
          <a:xfrm>
            <a:off x="457200" y="274638"/>
            <a:ext cx="8229600" cy="1066130"/>
          </a:xfrm>
        </p:spPr>
        <p:txBody>
          <a:bodyPr>
            <a:normAutofit fontScale="90000"/>
          </a:bodyPr>
          <a:lstStyle/>
          <a:p>
            <a:r>
              <a:rPr lang="sk-SK" sz="2400" spc="400" dirty="0">
                <a:latin typeface="Tahoma" panose="020B0604030504040204" pitchFamily="34" charset="0"/>
                <a:ea typeface="Tahoma" panose="020B0604030504040204" pitchFamily="34" charset="0"/>
                <a:cs typeface="Tahoma" panose="020B0604030504040204" pitchFamily="34" charset="0"/>
              </a:rPr>
              <a:t>Vyhľadávanie zákonov</a:t>
            </a:r>
            <a:br>
              <a:rPr lang="sk-SK" sz="2400" dirty="0">
                <a:latin typeface="Tahoma" panose="020B0604030504040204" pitchFamily="34" charset="0"/>
                <a:ea typeface="Tahoma" panose="020B0604030504040204" pitchFamily="34" charset="0"/>
                <a:cs typeface="Tahoma" panose="020B0604030504040204" pitchFamily="34" charset="0"/>
              </a:rPr>
            </a:br>
            <a:br>
              <a:rPr lang="sk-SK" sz="2400" dirty="0">
                <a:latin typeface="Tahoma" panose="020B0604030504040204" pitchFamily="34" charset="0"/>
                <a:ea typeface="Tahoma" panose="020B0604030504040204" pitchFamily="34" charset="0"/>
                <a:cs typeface="Tahoma" panose="020B0604030504040204" pitchFamily="34" charset="0"/>
              </a:rPr>
            </a:br>
            <a:r>
              <a:rPr lang="sk-SK" sz="1600" dirty="0">
                <a:latin typeface="Tahoma" panose="020B0604030504040204" pitchFamily="34" charset="0"/>
                <a:ea typeface="Tahoma" panose="020B0604030504040204" pitchFamily="34" charset="0"/>
                <a:cs typeface="Tahoma" panose="020B0604030504040204" pitchFamily="34" charset="0"/>
                <a:hlinkClick r:id="rId2"/>
              </a:rPr>
              <a:t>SLOV-LEX</a:t>
            </a:r>
            <a:endParaRPr lang="sk-SK" sz="1600" dirty="0">
              <a:latin typeface="Tahoma" panose="020B0604030504040204" pitchFamily="34" charset="0"/>
              <a:ea typeface="Tahoma" panose="020B0604030504040204" pitchFamily="34" charset="0"/>
              <a:cs typeface="Tahoma" panose="020B0604030504040204" pitchFamily="34" charset="0"/>
            </a:endParaRPr>
          </a:p>
        </p:txBody>
      </p:sp>
      <p:sp>
        <p:nvSpPr>
          <p:cNvPr id="4" name="Zástupný objekt pre obsah 3">
            <a:extLst>
              <a:ext uri="{FF2B5EF4-FFF2-40B4-BE49-F238E27FC236}">
                <a16:creationId xmlns:a16="http://schemas.microsoft.com/office/drawing/2014/main" id="{BE9A9DD6-F830-4050-BDC3-3C02020BAB77}"/>
              </a:ext>
            </a:extLst>
          </p:cNvPr>
          <p:cNvSpPr>
            <a:spLocks noGrp="1"/>
          </p:cNvSpPr>
          <p:nvPr>
            <p:ph idx="1"/>
          </p:nvPr>
        </p:nvSpPr>
        <p:spPr>
          <a:xfrm>
            <a:off x="457200" y="1340768"/>
            <a:ext cx="8229600" cy="5112568"/>
          </a:xfrm>
        </p:spPr>
        <p:txBody>
          <a:bodyPr>
            <a:normAutofit/>
          </a:bodyPr>
          <a:lstStyle/>
          <a:p>
            <a:pPr marL="0" indent="0">
              <a:lnSpc>
                <a:spcPct val="100000"/>
              </a:lnSpc>
              <a:spcBef>
                <a:spcPts val="0"/>
              </a:spcBef>
              <a:buNone/>
            </a:pPr>
            <a:r>
              <a:rPr lang="sk-SK" sz="1800" b="1" dirty="0">
                <a:latin typeface="Tahoma" panose="020B0604030504040204" pitchFamily="34" charset="0"/>
                <a:ea typeface="Tahoma" panose="020B0604030504040204" pitchFamily="34" charset="0"/>
                <a:cs typeface="Tahoma" panose="020B0604030504040204" pitchFamily="34" charset="0"/>
              </a:rPr>
              <a:t>Možnosti vyhľadávania výrazov v texte </a:t>
            </a:r>
            <a:r>
              <a:rPr lang="sk-SK" sz="1800" b="1" dirty="0" err="1">
                <a:latin typeface="Tahoma" panose="020B0604030504040204" pitchFamily="34" charset="0"/>
                <a:ea typeface="Tahoma" panose="020B0604030504040204" pitchFamily="34" charset="0"/>
                <a:cs typeface="Tahoma" panose="020B0604030504040204" pitchFamily="34" charset="0"/>
              </a:rPr>
              <a:t>Ctrl</a:t>
            </a:r>
            <a:r>
              <a:rPr lang="sk-SK" sz="1800" b="1" dirty="0">
                <a:latin typeface="Tahoma" panose="020B0604030504040204" pitchFamily="34" charset="0"/>
                <a:ea typeface="Tahoma" panose="020B0604030504040204" pitchFamily="34" charset="0"/>
                <a:cs typeface="Tahoma" panose="020B0604030504040204" pitchFamily="34" charset="0"/>
              </a:rPr>
              <a:t> + f </a:t>
            </a:r>
          </a:p>
          <a:p>
            <a:pPr marL="0" indent="0">
              <a:lnSpc>
                <a:spcPct val="100000"/>
              </a:lnSpc>
              <a:spcBef>
                <a:spcPts val="0"/>
              </a:spcBef>
              <a:buNone/>
            </a:pPr>
            <a:endParaRPr lang="sk-SK" sz="2200" b="1" dirty="0">
              <a:latin typeface="Tahoma" panose="020B0604030504040204" pitchFamily="34" charset="0"/>
              <a:ea typeface="Tahoma" panose="020B0604030504040204" pitchFamily="34" charset="0"/>
              <a:cs typeface="Tahoma" panose="020B0604030504040204" pitchFamily="34" charset="0"/>
            </a:endParaRPr>
          </a:p>
          <a:p>
            <a:pPr marL="714375" indent="-446088">
              <a:lnSpc>
                <a:spcPct val="100000"/>
              </a:lnSpc>
              <a:spcBef>
                <a:spcPts val="0"/>
              </a:spcBef>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Použitím znaku </a:t>
            </a:r>
            <a:r>
              <a:rPr lang="sk-SK" sz="2000"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sk-SK" sz="2000" dirty="0">
                <a:latin typeface="Tahoma" panose="020B0604030504040204" pitchFamily="34" charset="0"/>
                <a:ea typeface="Tahoma" panose="020B0604030504040204" pitchFamily="34" charset="0"/>
                <a:cs typeface="Tahoma" panose="020B0604030504040204" pitchFamily="34" charset="0"/>
              </a:rPr>
              <a:t>sa nahradí jeden znak.</a:t>
            </a:r>
          </a:p>
          <a:p>
            <a:pPr marL="714375" indent="0">
              <a:lnSpc>
                <a:spcPct val="100000"/>
              </a:lnSpc>
              <a:spcBef>
                <a:spcPts val="0"/>
              </a:spcBef>
              <a:buNone/>
            </a:pPr>
            <a:r>
              <a:rPr lang="sk-SK" sz="2000" u="sng" dirty="0">
                <a:latin typeface="Tahoma" panose="020B0604030504040204" pitchFamily="34" charset="0"/>
                <a:ea typeface="Tahoma" panose="020B0604030504040204" pitchFamily="34" charset="0"/>
                <a:cs typeface="Tahoma" panose="020B0604030504040204" pitchFamily="34" charset="0"/>
              </a:rPr>
              <a:t>Príklad:</a:t>
            </a:r>
            <a:r>
              <a:rPr lang="sk-SK" sz="2000" dirty="0">
                <a:latin typeface="Tahoma" panose="020B0604030504040204" pitchFamily="34" charset="0"/>
                <a:ea typeface="Tahoma" panose="020B0604030504040204" pitchFamily="34" charset="0"/>
                <a:cs typeface="Tahoma" panose="020B0604030504040204" pitchFamily="34" charset="0"/>
              </a:rPr>
              <a:t> </a:t>
            </a:r>
            <a:r>
              <a:rPr lang="sk-SK" sz="2000" dirty="0" err="1">
                <a:latin typeface="Tahoma" panose="020B0604030504040204" pitchFamily="34" charset="0"/>
                <a:ea typeface="Tahoma" panose="020B0604030504040204" pitchFamily="34" charset="0"/>
                <a:cs typeface="Tahoma" panose="020B0604030504040204" pitchFamily="34" charset="0"/>
              </a:rPr>
              <a:t>slo</a:t>
            </a:r>
            <a:r>
              <a:rPr lang="sk-SK" sz="2000" dirty="0">
                <a:latin typeface="Tahoma" panose="020B0604030504040204" pitchFamily="34" charset="0"/>
                <a:ea typeface="Tahoma" panose="020B0604030504040204" pitchFamily="34" charset="0"/>
                <a:cs typeface="Tahoma" panose="020B0604030504040204" pitchFamily="34" charset="0"/>
              </a:rPr>
              <a:t>? vyhľadá všetky slová, ktoré začínajúce písmenami </a:t>
            </a:r>
            <a:r>
              <a:rPr lang="sk-SK" sz="2000" dirty="0" err="1">
                <a:latin typeface="Tahoma" panose="020B0604030504040204" pitchFamily="34" charset="0"/>
                <a:ea typeface="Tahoma" panose="020B0604030504040204" pitchFamily="34" charset="0"/>
                <a:cs typeface="Tahoma" panose="020B0604030504040204" pitchFamily="34" charset="0"/>
              </a:rPr>
              <a:t>slo</a:t>
            </a:r>
            <a:r>
              <a:rPr lang="sk-SK" sz="2000" dirty="0">
                <a:latin typeface="Tahoma" panose="020B0604030504040204" pitchFamily="34" charset="0"/>
                <a:ea typeface="Tahoma" panose="020B0604030504040204" pitchFamily="34" charset="0"/>
                <a:cs typeface="Tahoma" panose="020B0604030504040204" pitchFamily="34" charset="0"/>
              </a:rPr>
              <a:t> a končiace ďalším ľubovoľným jedným písmenom (sloh, slon).</a:t>
            </a:r>
          </a:p>
          <a:p>
            <a:pPr marL="714375" indent="-446088">
              <a:lnSpc>
                <a:spcPct val="100000"/>
              </a:lnSpc>
              <a:spcBef>
                <a:spcPts val="0"/>
              </a:spcBef>
              <a:buFont typeface="Wingdings" panose="05000000000000000000" pitchFamily="2" charset="2"/>
              <a:buChar char="ü"/>
            </a:pPr>
            <a:endParaRPr lang="sk-SK" sz="2000" dirty="0">
              <a:latin typeface="Tahoma" panose="020B0604030504040204" pitchFamily="34" charset="0"/>
              <a:ea typeface="Tahoma" panose="020B0604030504040204" pitchFamily="34" charset="0"/>
              <a:cs typeface="Tahoma" panose="020B0604030504040204" pitchFamily="34" charset="0"/>
            </a:endParaRPr>
          </a:p>
          <a:p>
            <a:pPr marL="268287" indent="0">
              <a:lnSpc>
                <a:spcPct val="100000"/>
              </a:lnSpc>
              <a:spcBef>
                <a:spcPts val="0"/>
              </a:spcBef>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714375" indent="-446088">
              <a:lnSpc>
                <a:spcPct val="100000"/>
              </a:lnSpc>
              <a:spcBef>
                <a:spcPts val="0"/>
              </a:spcBef>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Použitím znaku </a:t>
            </a:r>
            <a:r>
              <a:rPr lang="sk-SK" sz="2000" b="1" dirty="0">
                <a:solidFill>
                  <a:srgbClr val="000099"/>
                </a:solidFill>
                <a:latin typeface="Tahoma" panose="020B0604030504040204" pitchFamily="34" charset="0"/>
                <a:ea typeface="Tahoma" panose="020B0604030504040204" pitchFamily="34" charset="0"/>
                <a:cs typeface="Tahoma" panose="020B0604030504040204" pitchFamily="34" charset="0"/>
              </a:rPr>
              <a:t>~</a:t>
            </a:r>
            <a:r>
              <a:rPr lang="sk-SK" sz="2000" dirty="0">
                <a:latin typeface="Tahoma" panose="020B0604030504040204" pitchFamily="34" charset="0"/>
                <a:ea typeface="Tahoma" panose="020B0604030504040204" pitchFamily="34" charset="0"/>
                <a:cs typeface="Tahoma" panose="020B0604030504040204" pitchFamily="34" charset="0"/>
              </a:rPr>
              <a:t> sa stanoví rozsah, v akom sa majú slová hľadať.</a:t>
            </a:r>
          </a:p>
          <a:p>
            <a:pPr marL="714375" indent="0">
              <a:lnSpc>
                <a:spcPct val="100000"/>
              </a:lnSpc>
              <a:spcBef>
                <a:spcPts val="0"/>
              </a:spcBef>
              <a:buNone/>
            </a:pPr>
            <a:r>
              <a:rPr lang="sk-SK" sz="2000" u="sng" dirty="0">
                <a:latin typeface="Tahoma" panose="020B0604030504040204" pitchFamily="34" charset="0"/>
                <a:ea typeface="Tahoma" panose="020B0604030504040204" pitchFamily="34" charset="0"/>
                <a:cs typeface="Tahoma" panose="020B0604030504040204" pitchFamily="34" charset="0"/>
              </a:rPr>
              <a:t>Príklad:</a:t>
            </a:r>
            <a:r>
              <a:rPr lang="sk-SK" sz="2000" dirty="0">
                <a:latin typeface="Tahoma" panose="020B0604030504040204" pitchFamily="34" charset="0"/>
                <a:ea typeface="Tahoma" panose="020B0604030504040204" pitchFamily="34" charset="0"/>
                <a:cs typeface="Tahoma" panose="020B0604030504040204" pitchFamily="34" charset="0"/>
              </a:rPr>
              <a:t> "slovenská republika" ~ 5 vyhľadá všetky predpisy, v ktorom je slovo slovenská vzdialené od slova republika najviac 5 slov.</a:t>
            </a:r>
          </a:p>
          <a:p>
            <a:pPr marL="0" indent="0">
              <a:buNone/>
            </a:pPr>
            <a:endParaRPr lang="sk-SK" dirty="0"/>
          </a:p>
        </p:txBody>
      </p:sp>
      <p:sp>
        <p:nvSpPr>
          <p:cNvPr id="5" name="Zástupný objekt pre číslo snímky 4">
            <a:extLst>
              <a:ext uri="{FF2B5EF4-FFF2-40B4-BE49-F238E27FC236}">
                <a16:creationId xmlns:a16="http://schemas.microsoft.com/office/drawing/2014/main" id="{44E6ECC9-E165-4530-82F9-65DD10FCA47E}"/>
              </a:ext>
            </a:extLst>
          </p:cNvPr>
          <p:cNvSpPr>
            <a:spLocks noGrp="1"/>
          </p:cNvSpPr>
          <p:nvPr>
            <p:ph type="sldNum" sz="quarter" idx="12"/>
          </p:nvPr>
        </p:nvSpPr>
        <p:spPr/>
        <p:txBody>
          <a:bodyPr/>
          <a:lstStyle/>
          <a:p>
            <a:fld id="{350D23F9-91F2-4012-B5C4-3B4719FB4B77}" type="slidenum">
              <a:rPr lang="sk-SK" smtClean="0"/>
              <a:pPr/>
              <a:t>7</a:t>
            </a:fld>
            <a:endParaRPr lang="sk-SK" dirty="0"/>
          </a:p>
        </p:txBody>
      </p:sp>
    </p:spTree>
    <p:extLst>
      <p:ext uri="{BB962C8B-B14F-4D97-AF65-F5344CB8AC3E}">
        <p14:creationId xmlns:p14="http://schemas.microsoft.com/office/powerpoint/2010/main" val="3306796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Bezpečnosť osobných údajov</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2200" dirty="0"/>
          </a:p>
        </p:txBody>
      </p:sp>
      <p:sp>
        <p:nvSpPr>
          <p:cNvPr id="3" name="Zástupný symbol obsahu 2"/>
          <p:cNvSpPr>
            <a:spLocks noGrp="1"/>
          </p:cNvSpPr>
          <p:nvPr>
            <p:ph idx="1"/>
          </p:nvPr>
        </p:nvSpPr>
        <p:spPr>
          <a:xfrm>
            <a:off x="611560" y="1196752"/>
            <a:ext cx="8229600" cy="5256584"/>
          </a:xfrm>
        </p:spPr>
        <p:txBody>
          <a:bodyPr>
            <a:noAutofit/>
          </a:bodyPr>
          <a:lstStyle/>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Oznamovacia povinnosť </a:t>
            </a:r>
            <a:r>
              <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rPr>
              <a:t>prevádzkovateľa</a:t>
            </a: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 v prípade porušenia ochrany osobných údajov:</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Úradu do 72 hodín § 40</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Dotknutej osobe § 41</a:t>
            </a:r>
          </a:p>
          <a:p>
            <a:pPr marL="0" indent="0">
              <a:lnSpc>
                <a:spcPct val="150000"/>
              </a:lnSpc>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Oznamovacia povinnosť </a:t>
            </a:r>
            <a:r>
              <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rPr>
              <a:t>sprostredkovateľa</a:t>
            </a: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 v prípade porušenia ochrany osobných údajov:</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 Prevádzkovateľovi § 40 ods. 3 a 4</a:t>
            </a:r>
          </a:p>
          <a:p>
            <a:pPr marL="457200" indent="-457200">
              <a:buAutoNum type="arabicPeriod"/>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latin typeface="Tahoma" panose="020B0604030504040204" pitchFamily="34" charset="0"/>
                <a:ea typeface="Tahoma" panose="020B0604030504040204" pitchFamily="34" charset="0"/>
                <a:cs typeface="Tahoma" panose="020B0604030504040204" pitchFamily="34" charset="0"/>
              </a:rPr>
              <a:t>Porušenie ochrany osobných údajov sa dotknutej osobe neoznamuje, ak prevádzkovateľ prijal primerané opatrenia a ak by to vyžadovalo neprimerané úsilie § 41 ods. 3</a:t>
            </a:r>
          </a:p>
          <a:p>
            <a:pPr marL="457200" indent="-457200">
              <a:buAutoNum type="arabicPeriod"/>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E52C401E-A588-4214-9B1E-1CC6B5A8D32E}"/>
              </a:ext>
            </a:extLst>
          </p:cNvPr>
          <p:cNvSpPr>
            <a:spLocks noGrp="1"/>
          </p:cNvSpPr>
          <p:nvPr>
            <p:ph type="sldNum" sz="quarter" idx="12"/>
          </p:nvPr>
        </p:nvSpPr>
        <p:spPr/>
        <p:txBody>
          <a:bodyPr/>
          <a:lstStyle/>
          <a:p>
            <a:fld id="{350D23F9-91F2-4012-B5C4-3B4719FB4B77}" type="slidenum">
              <a:rPr lang="sk-SK" smtClean="0"/>
              <a:pPr/>
              <a:t>70</a:t>
            </a:fld>
            <a:endParaRPr lang="sk-SK" dirty="0"/>
          </a:p>
        </p:txBody>
      </p:sp>
    </p:spTree>
    <p:extLst>
      <p:ext uri="{BB962C8B-B14F-4D97-AF65-F5344CB8AC3E}">
        <p14:creationId xmlns:p14="http://schemas.microsoft.com/office/powerpoint/2010/main" val="637379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Posúdenie vplyvu na ochranu OU</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96752"/>
            <a:ext cx="8229600" cy="5256584"/>
          </a:xfrm>
        </p:spPr>
        <p:txBody>
          <a:bodyPr>
            <a:noAutofit/>
          </a:bodyPr>
          <a:lstStyle/>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Vysoko rizikové spracovateľské operácie podliehajú posúdeniu vplyvu na ochranu osobných údajov vždy pred ich spracúvaním § 42.</a:t>
            </a: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 </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Systematické a rozsiahle hodnotenie osobných znakov alebo charakteristík</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Spracúvanie vo veľkom rozsahu osobitných kategórií – trestné činy a priestupky</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Systematické monitorovanie verejne prístupných miest vo veľkom rozsahu</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F043710A-C9CB-48D6-8C7D-1E366F4024C9}"/>
              </a:ext>
            </a:extLst>
          </p:cNvPr>
          <p:cNvSpPr>
            <a:spLocks noGrp="1"/>
          </p:cNvSpPr>
          <p:nvPr>
            <p:ph type="sldNum" sz="quarter" idx="12"/>
          </p:nvPr>
        </p:nvSpPr>
        <p:spPr/>
        <p:txBody>
          <a:bodyPr/>
          <a:lstStyle/>
          <a:p>
            <a:fld id="{350D23F9-91F2-4012-B5C4-3B4719FB4B77}" type="slidenum">
              <a:rPr lang="sk-SK" smtClean="0"/>
              <a:pPr/>
              <a:t>71</a:t>
            </a:fld>
            <a:endParaRPr lang="sk-SK" dirty="0"/>
          </a:p>
        </p:txBody>
      </p:sp>
    </p:spTree>
    <p:extLst>
      <p:ext uri="{BB962C8B-B14F-4D97-AF65-F5344CB8AC3E}">
        <p14:creationId xmlns:p14="http://schemas.microsoft.com/office/powerpoint/2010/main" val="38450193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Posúdenie vplyvu na ochranu osobných údajov</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96752"/>
            <a:ext cx="8229600" cy="5256584"/>
          </a:xfrm>
        </p:spPr>
        <p:txBody>
          <a:bodyPr>
            <a:noAutofit/>
          </a:bodyPr>
          <a:lstStyle/>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Posúdenie vplyvu na ochranu osobných údajov a predchádzajúca konzultácia § 43.</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latin typeface="Tahoma" panose="020B0604030504040204" pitchFamily="34" charset="0"/>
                <a:ea typeface="Tahoma" panose="020B0604030504040204" pitchFamily="34" charset="0"/>
                <a:cs typeface="Tahoma" panose="020B0604030504040204" pitchFamily="34" charset="0"/>
              </a:rPr>
              <a:t>Prevádzkovateľ je povinný pred spracúvaním osobných údajov požiadať úrad o predchádzajúcu konzultáciu, ak z posúdenia vplyvu ochrany osobných údajov podľa § 42 vyplýva, že spracúvanie údajov by viedlo k vysokému riziku pre práva osôb v prípade, ak by prevádzkovateľ neprijal opatrenia na zmiernenie tohto rizika. </a:t>
            </a: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latin typeface="Tahoma" panose="020B0604030504040204" pitchFamily="34" charset="0"/>
                <a:ea typeface="Tahoma" panose="020B0604030504040204" pitchFamily="34" charset="0"/>
                <a:cs typeface="Tahoma" panose="020B0604030504040204" pitchFamily="34" charset="0"/>
              </a:rPr>
              <a:t>Účelom konzultácií je hlavne poradenská a kontrolná činnosť úradu pre prevádzkovateľov k bezpečnostným opatreniam na zníženie bezpečnostného rizika, ktoré prevádzkovateľ nezohľadnil, neprijal ... </a:t>
            </a:r>
          </a:p>
        </p:txBody>
      </p:sp>
      <p:sp>
        <p:nvSpPr>
          <p:cNvPr id="5" name="Zástupný objekt pre číslo snímky 4">
            <a:extLst>
              <a:ext uri="{FF2B5EF4-FFF2-40B4-BE49-F238E27FC236}">
                <a16:creationId xmlns:a16="http://schemas.microsoft.com/office/drawing/2014/main" id="{6F945709-C62A-45F7-B9FB-D5381AB23516}"/>
              </a:ext>
            </a:extLst>
          </p:cNvPr>
          <p:cNvSpPr>
            <a:spLocks noGrp="1"/>
          </p:cNvSpPr>
          <p:nvPr>
            <p:ph type="sldNum" sz="quarter" idx="12"/>
          </p:nvPr>
        </p:nvSpPr>
        <p:spPr/>
        <p:txBody>
          <a:bodyPr/>
          <a:lstStyle/>
          <a:p>
            <a:fld id="{350D23F9-91F2-4012-B5C4-3B4719FB4B77}" type="slidenum">
              <a:rPr lang="sk-SK" smtClean="0"/>
              <a:pPr/>
              <a:t>72</a:t>
            </a:fld>
            <a:endParaRPr lang="sk-SK" dirty="0"/>
          </a:p>
        </p:txBody>
      </p:sp>
    </p:spTree>
    <p:extLst>
      <p:ext uri="{BB962C8B-B14F-4D97-AF65-F5344CB8AC3E}">
        <p14:creationId xmlns:p14="http://schemas.microsoft.com/office/powerpoint/2010/main" val="21946701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Zodpovedná osoba</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96752"/>
            <a:ext cx="8229600" cy="5256584"/>
          </a:xfrm>
        </p:spPr>
        <p:txBody>
          <a:bodyPr>
            <a:noAutofit/>
          </a:bodyPr>
          <a:lstStyle/>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Prevádzkovateľ a sprostredkovateľ ustanovia zodpovednú osobu podľa § 44 ak:</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Spracúvanie vykonáva orgán verejnej moci alebo verejnoprávny subjekt s výnimkou súdov pri výkone ich súdnej právomoci.</a:t>
            </a:r>
          </a:p>
          <a:p>
            <a:pPr marL="0" lv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Hlavnými činnosťami prevádzkovateľa alebo sprostredkovateľa sú spracovateľské operácie, ktoré si vzhľadom na svoju povahu, rozsah alebo účel vyžadujú pravidelné a systematické monitorovanie dotknutých osôb vo veľkom rozsahu.</a:t>
            </a:r>
          </a:p>
          <a:p>
            <a:pPr marL="0" lv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Hlavnými činnosťami prevádzkovateľa alebo sprostredkovateľa je spracúvanie osobitných kategórií osobných údajov vo veľkom rozsahu alebo spracúvanie osobných údajov týkajúcich sa uznania viny za spáchanie trestného činu a priestupku.</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9D990ADA-A421-4CB3-8328-0D4A60FE4ADD}"/>
              </a:ext>
            </a:extLst>
          </p:cNvPr>
          <p:cNvSpPr>
            <a:spLocks noGrp="1"/>
          </p:cNvSpPr>
          <p:nvPr>
            <p:ph type="sldNum" sz="quarter" idx="12"/>
          </p:nvPr>
        </p:nvSpPr>
        <p:spPr/>
        <p:txBody>
          <a:bodyPr/>
          <a:lstStyle/>
          <a:p>
            <a:fld id="{350D23F9-91F2-4012-B5C4-3B4719FB4B77}" type="slidenum">
              <a:rPr lang="sk-SK" smtClean="0"/>
              <a:pPr/>
              <a:t>73</a:t>
            </a:fld>
            <a:endParaRPr lang="sk-SK" dirty="0"/>
          </a:p>
        </p:txBody>
      </p:sp>
    </p:spTree>
    <p:extLst>
      <p:ext uri="{BB962C8B-B14F-4D97-AF65-F5344CB8AC3E}">
        <p14:creationId xmlns:p14="http://schemas.microsoft.com/office/powerpoint/2010/main" val="1864598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Zodpovedná osoba</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1196752"/>
            <a:ext cx="8229600" cy="5256584"/>
          </a:xfrm>
        </p:spPr>
        <p:txBody>
          <a:bodyPr>
            <a:noAutofit/>
          </a:bodyPr>
          <a:lstStyle/>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Postavenie zodpovednej osoby:</a:t>
            </a:r>
          </a:p>
          <a:p>
            <a:pPr marL="0" lv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1887538" lvl="0" indent="-72390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Vykonáva riadne a včas všetky činnosti súvisiace s ochranou osobných údajov</a:t>
            </a:r>
          </a:p>
          <a:p>
            <a:pPr marL="1887538" lvl="0" indent="-72390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Vykonáva svoje úlohy nezávisle</a:t>
            </a:r>
          </a:p>
          <a:p>
            <a:pPr marL="1887538" lvl="0" indent="-72390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Podlieha štatutárnemu orgánu</a:t>
            </a:r>
          </a:p>
          <a:p>
            <a:pPr marL="1887538" lvl="0" indent="-72390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Je k dispozícii dotknutým osobám</a:t>
            </a:r>
          </a:p>
          <a:p>
            <a:pPr marL="1887538" lvl="0" indent="-723900">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Je viazaná mlčanlivosťou  </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1D372B5D-0A3E-40DB-8F2A-E8F5A55C4312}"/>
              </a:ext>
            </a:extLst>
          </p:cNvPr>
          <p:cNvSpPr>
            <a:spLocks noGrp="1"/>
          </p:cNvSpPr>
          <p:nvPr>
            <p:ph type="sldNum" sz="quarter" idx="12"/>
          </p:nvPr>
        </p:nvSpPr>
        <p:spPr/>
        <p:txBody>
          <a:bodyPr/>
          <a:lstStyle/>
          <a:p>
            <a:fld id="{350D23F9-91F2-4012-B5C4-3B4719FB4B77}" type="slidenum">
              <a:rPr lang="sk-SK" smtClean="0"/>
              <a:pPr/>
              <a:t>74</a:t>
            </a:fld>
            <a:endParaRPr lang="sk-SK" dirty="0"/>
          </a:p>
        </p:txBody>
      </p:sp>
    </p:spTree>
    <p:extLst>
      <p:ext uri="{BB962C8B-B14F-4D97-AF65-F5344CB8AC3E}">
        <p14:creationId xmlns:p14="http://schemas.microsoft.com/office/powerpoint/2010/main" val="81744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18058"/>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Zodpovedná osoba</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endPar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rPr>
              <a:t>Minimálne</a:t>
            </a: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 úlohy zodpovednej osoby podľa § 46:</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Poskytuje informácie a poradenstvo prevádzkovateľovi alebo sprostredkovateľovi a zamestnancom, ktorí vykonávajú spracúvanie osobných údajov</a:t>
            </a:r>
          </a:p>
          <a:p>
            <a:pPr marL="0" lv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Monitoruje súlad so zákonmi týkajúcimi sa ochrany osobných údajov a s pravidlami prevádzkovateľa alebo sprostredkovateľa v súvislosti s ochranou osobných údajov vrátane rozdelenia povinností, zvyšovania povedomia a odbornej prípravy osôb, ktoré sú zapojené do spracovateľských operácií a súvisiacich auditov ochrany osobných údajov</a:t>
            </a:r>
          </a:p>
          <a:p>
            <a:pPr marL="0" lvl="0" indent="0">
              <a:buNone/>
            </a:pPr>
            <a:endParaRPr lang="sk-SK"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9DEB104C-1E8D-4AD8-8052-58E44180BA25}"/>
              </a:ext>
            </a:extLst>
          </p:cNvPr>
          <p:cNvSpPr>
            <a:spLocks noGrp="1"/>
          </p:cNvSpPr>
          <p:nvPr>
            <p:ph type="sldNum" sz="quarter" idx="12"/>
          </p:nvPr>
        </p:nvSpPr>
        <p:spPr/>
        <p:txBody>
          <a:bodyPr/>
          <a:lstStyle/>
          <a:p>
            <a:fld id="{350D23F9-91F2-4012-B5C4-3B4719FB4B77}" type="slidenum">
              <a:rPr lang="sk-SK" smtClean="0"/>
              <a:pPr/>
              <a:t>75</a:t>
            </a:fld>
            <a:endParaRPr lang="sk-SK" dirty="0"/>
          </a:p>
        </p:txBody>
      </p:sp>
    </p:spTree>
    <p:extLst>
      <p:ext uri="{BB962C8B-B14F-4D97-AF65-F5344CB8AC3E}">
        <p14:creationId xmlns:p14="http://schemas.microsoft.com/office/powerpoint/2010/main" val="12864066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18058"/>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Zodpovedná osoba</a:t>
            </a:r>
            <a:br>
              <a:rPr lang="sk-SK" sz="3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3200" dirty="0"/>
          </a:p>
        </p:txBody>
      </p:sp>
      <p:sp>
        <p:nvSpPr>
          <p:cNvPr id="3" name="Zástupný symbol obsahu 2"/>
          <p:cNvSpPr>
            <a:spLocks noGrp="1"/>
          </p:cNvSpPr>
          <p:nvPr>
            <p:ph idx="1"/>
          </p:nvPr>
        </p:nvSpPr>
        <p:spPr>
          <a:xfrm>
            <a:off x="611560" y="980728"/>
            <a:ext cx="8229600" cy="5616624"/>
          </a:xfrm>
        </p:spPr>
        <p:txBody>
          <a:bodyPr>
            <a:noAutofit/>
          </a:bodyPr>
          <a:lstStyle/>
          <a:p>
            <a:pPr marL="0" indent="0">
              <a:buNone/>
            </a:pPr>
            <a:endPar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k-SK" sz="2000" b="1" dirty="0">
                <a:solidFill>
                  <a:srgbClr val="0000CC"/>
                </a:solidFill>
                <a:latin typeface="Tahoma" panose="020B0604030504040204" pitchFamily="34" charset="0"/>
                <a:ea typeface="Tahoma" panose="020B0604030504040204" pitchFamily="34" charset="0"/>
                <a:cs typeface="Tahoma" panose="020B0604030504040204" pitchFamily="34" charset="0"/>
              </a:rPr>
              <a:t>Minimálne</a:t>
            </a: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 úlohy zodpovednej osoby podľa § 46:</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sk-SK" sz="18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Poskytuje poradenstvo na požiadanie, pokiaľ ide o posúdenie vplyvu na ochranu osobných údajov a monitorovanie jeho vykonávania podľa § 42</a:t>
            </a:r>
          </a:p>
          <a:p>
            <a:pPr lvl="0">
              <a:buFont typeface="Wingdings" panose="05000000000000000000" pitchFamily="2" charset="2"/>
              <a:buChar char="ü"/>
            </a:pPr>
            <a:endParaRPr lang="sk-SK"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Spolupracuje s úradom</a:t>
            </a:r>
          </a:p>
          <a:p>
            <a:pPr marL="0" lvl="0" indent="0">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Plní úlohy kontaktného miesta pre úrad v súvislosti s otázkami týkajúcimi sa spracúvania osobných údajov vrátane predchádzajúcej konzultácie podľa § 43 a podľa potreby aj konzultácie v iných veciach</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F4CCF1EF-E7F3-4A79-B10C-8A0FDFABCCF5}"/>
              </a:ext>
            </a:extLst>
          </p:cNvPr>
          <p:cNvSpPr>
            <a:spLocks noGrp="1"/>
          </p:cNvSpPr>
          <p:nvPr>
            <p:ph type="sldNum" sz="quarter" idx="12"/>
          </p:nvPr>
        </p:nvSpPr>
        <p:spPr/>
        <p:txBody>
          <a:bodyPr/>
          <a:lstStyle/>
          <a:p>
            <a:fld id="{350D23F9-91F2-4012-B5C4-3B4719FB4B77}" type="slidenum">
              <a:rPr lang="sk-SK" smtClean="0"/>
              <a:pPr/>
              <a:t>76</a:t>
            </a:fld>
            <a:endParaRPr lang="sk-SK" dirty="0"/>
          </a:p>
        </p:txBody>
      </p:sp>
    </p:spTree>
    <p:extLst>
      <p:ext uri="{BB962C8B-B14F-4D97-AF65-F5344CB8AC3E}">
        <p14:creationId xmlns:p14="http://schemas.microsoft.com/office/powerpoint/2010/main" val="2083818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18058"/>
          </a:xfrm>
        </p:spPr>
        <p:txBody>
          <a:bodyPr>
            <a:normAutofit fontScale="90000"/>
          </a:bodyPr>
          <a:lstStyle/>
          <a:p>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Prenos osobných údajov</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2200" dirty="0"/>
          </a:p>
        </p:txBody>
      </p:sp>
      <p:sp>
        <p:nvSpPr>
          <p:cNvPr id="3" name="Zástupný symbol obsahu 2"/>
          <p:cNvSpPr>
            <a:spLocks noGrp="1"/>
          </p:cNvSpPr>
          <p:nvPr>
            <p:ph idx="1"/>
          </p:nvPr>
        </p:nvSpPr>
        <p:spPr>
          <a:xfrm>
            <a:off x="611560" y="836712"/>
            <a:ext cx="8229600" cy="5760640"/>
          </a:xfrm>
        </p:spPr>
        <p:txBody>
          <a:bodyPr>
            <a:noAutofit/>
          </a:bodyPr>
          <a:lstStyle/>
          <a:p>
            <a:pPr lvl="0">
              <a:buFont typeface="Wingdings" panose="05000000000000000000" pitchFamily="2" charset="2"/>
              <a:buChar char="Ø"/>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Všeobecné zásady § 47</a:t>
            </a:r>
          </a:p>
          <a:p>
            <a:pPr marL="0" indent="0">
              <a:lnSpc>
                <a:spcPct val="150000"/>
              </a:lnSpc>
              <a:buNone/>
            </a:pPr>
            <a:r>
              <a:rPr lang="sk-SK" sz="2000" dirty="0">
                <a:latin typeface="Tahoma" panose="020B0604030504040204" pitchFamily="34" charset="0"/>
                <a:ea typeface="Tahoma" panose="020B0604030504040204" pitchFamily="34" charset="0"/>
                <a:cs typeface="Tahoma" panose="020B0604030504040204" pitchFamily="34" charset="0"/>
              </a:rPr>
              <a:t>Prenos osobných údajov, ktoré sa spracúvajú alebo sú určené na spracúvanie po prenose do tretej krajiny alebo medzinárodnej organizácii, sa môže uskutočniť len vtedy, ak prevádzkovateľ</a:t>
            </a:r>
          </a:p>
          <a:p>
            <a:pPr marL="0" indent="0">
              <a:lnSpc>
                <a:spcPct val="150000"/>
              </a:lnSpc>
              <a:buNone/>
            </a:pPr>
            <a:r>
              <a:rPr lang="sk-SK" sz="2000" dirty="0">
                <a:latin typeface="Tahoma" panose="020B0604030504040204" pitchFamily="34" charset="0"/>
                <a:ea typeface="Tahoma" panose="020B0604030504040204" pitchFamily="34" charset="0"/>
                <a:cs typeface="Tahoma" panose="020B0604030504040204" pitchFamily="34" charset="0"/>
              </a:rPr>
              <a:t>a sprostredkovateľ dodržiavajú podmienky vrátane podmienok následného prenosu osobných údajov z predmetnej tretej krajiny alebo od predmetnej medzinárodnej organizácie do inej tretej krajiny alebo inej medzinárodnej organizácii.</a:t>
            </a:r>
          </a:p>
          <a:p>
            <a:pPr marL="0" indent="0">
              <a:lnSpc>
                <a:spcPct val="150000"/>
              </a:lnSpc>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1430338" indent="-715963">
              <a:buFont typeface="Wingdings" panose="05000000000000000000" pitchFamily="2" charset="2"/>
              <a:buChar char="Ø"/>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Podmienky prenosu osobných údajov § 48</a:t>
            </a:r>
          </a:p>
          <a:p>
            <a:pPr marL="1430338" indent="-715963">
              <a:buFont typeface="Wingdings" panose="05000000000000000000" pitchFamily="2" charset="2"/>
              <a:buChar char="Ø"/>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Vnútropodnikové pravidlá § 49</a:t>
            </a:r>
          </a:p>
          <a:p>
            <a:pPr marL="1430338" indent="-715963">
              <a:buFont typeface="Wingdings" panose="05000000000000000000" pitchFamily="2" charset="2"/>
              <a:buChar char="Ø"/>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Zákaz prenosu § 50</a:t>
            </a:r>
          </a:p>
          <a:p>
            <a:pPr marL="1430338" indent="-715963">
              <a:buFont typeface="Wingdings" panose="05000000000000000000" pitchFamily="2" charset="2"/>
              <a:buChar char="Ø"/>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Výnimky pre osobitné situácie § 51</a:t>
            </a:r>
          </a:p>
        </p:txBody>
      </p:sp>
      <p:sp>
        <p:nvSpPr>
          <p:cNvPr id="5" name="Zástupný objekt pre číslo snímky 4">
            <a:extLst>
              <a:ext uri="{FF2B5EF4-FFF2-40B4-BE49-F238E27FC236}">
                <a16:creationId xmlns:a16="http://schemas.microsoft.com/office/drawing/2014/main" id="{F8AB875B-17E8-4F35-8D94-DA15D4D146FB}"/>
              </a:ext>
            </a:extLst>
          </p:cNvPr>
          <p:cNvSpPr>
            <a:spLocks noGrp="1"/>
          </p:cNvSpPr>
          <p:nvPr>
            <p:ph type="sldNum" sz="quarter" idx="12"/>
          </p:nvPr>
        </p:nvSpPr>
        <p:spPr/>
        <p:txBody>
          <a:bodyPr/>
          <a:lstStyle/>
          <a:p>
            <a:fld id="{350D23F9-91F2-4012-B5C4-3B4719FB4B77}" type="slidenum">
              <a:rPr lang="sk-SK" smtClean="0"/>
              <a:pPr/>
              <a:t>77</a:t>
            </a:fld>
            <a:endParaRPr lang="sk-SK" dirty="0"/>
          </a:p>
        </p:txBody>
      </p:sp>
    </p:spTree>
    <p:extLst>
      <p:ext uri="{BB962C8B-B14F-4D97-AF65-F5344CB8AC3E}">
        <p14:creationId xmlns:p14="http://schemas.microsoft.com/office/powerpoint/2010/main" val="18805378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ČASŤ TRETIA</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Spracúvanie osobných údajov</a:t>
            </a:r>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2200" dirty="0"/>
          </a:p>
        </p:txBody>
      </p:sp>
      <p:sp>
        <p:nvSpPr>
          <p:cNvPr id="3" name="Zástupný symbol obsahu 2"/>
          <p:cNvSpPr>
            <a:spLocks noGrp="1"/>
          </p:cNvSpPr>
          <p:nvPr>
            <p:ph idx="1"/>
          </p:nvPr>
        </p:nvSpPr>
        <p:spPr>
          <a:xfrm>
            <a:off x="611560" y="980728"/>
            <a:ext cx="8229600" cy="5616624"/>
          </a:xfrm>
        </p:spPr>
        <p:txBody>
          <a:bodyPr>
            <a:noAutofit/>
          </a:bodyPr>
          <a:lstStyle/>
          <a:p>
            <a:pPr marL="0" lvl="0" indent="0">
              <a:buNone/>
            </a:pPr>
            <a:endParaRPr lang="sk-SK" sz="18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lvl="0" indent="0" algn="ctr">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lvl="0" indent="0" algn="ctr">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lvl="0" indent="0" algn="ctr">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lvl="0" indent="0" algn="ctr">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lvl="0" indent="0" algn="ctr">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0" lvl="0" indent="0" algn="ctr">
              <a:buNone/>
            </a:pPr>
            <a:r>
              <a:rPr lang="sk-SK" sz="2000" dirty="0">
                <a:latin typeface="Tahoma" panose="020B0604030504040204" pitchFamily="34" charset="0"/>
                <a:ea typeface="Tahoma" panose="020B0604030504040204" pitchFamily="34" charset="0"/>
                <a:cs typeface="Tahoma" panose="020B0604030504040204" pitchFamily="34" charset="0"/>
              </a:rPr>
              <a:t>Osobitné pravidlá ochrany osobných údajov fyzických osôb pri ich spracúvaní príslušnými orgánmi od § 52</a:t>
            </a:r>
          </a:p>
          <a:p>
            <a:pPr mar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65D1AE38-3019-4975-954B-19904B981734}"/>
              </a:ext>
            </a:extLst>
          </p:cNvPr>
          <p:cNvSpPr>
            <a:spLocks noGrp="1"/>
          </p:cNvSpPr>
          <p:nvPr>
            <p:ph type="sldNum" sz="quarter" idx="12"/>
          </p:nvPr>
        </p:nvSpPr>
        <p:spPr/>
        <p:txBody>
          <a:bodyPr/>
          <a:lstStyle/>
          <a:p>
            <a:fld id="{350D23F9-91F2-4012-B5C4-3B4719FB4B77}" type="slidenum">
              <a:rPr lang="sk-SK" smtClean="0"/>
              <a:pPr/>
              <a:t>78</a:t>
            </a:fld>
            <a:endParaRPr lang="sk-SK" dirty="0"/>
          </a:p>
        </p:txBody>
      </p:sp>
    </p:spTree>
    <p:extLst>
      <p:ext uri="{BB962C8B-B14F-4D97-AF65-F5344CB8AC3E}">
        <p14:creationId xmlns:p14="http://schemas.microsoft.com/office/powerpoint/2010/main" val="38248321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ČASŤ ŠTVRTÁ</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Osobitné situácie</a:t>
            </a:r>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2200" dirty="0"/>
          </a:p>
        </p:txBody>
      </p:sp>
      <p:sp>
        <p:nvSpPr>
          <p:cNvPr id="3" name="Zástupný symbol obsahu 2"/>
          <p:cNvSpPr>
            <a:spLocks noGrp="1"/>
          </p:cNvSpPr>
          <p:nvPr>
            <p:ph idx="1"/>
          </p:nvPr>
        </p:nvSpPr>
        <p:spPr>
          <a:xfrm>
            <a:off x="611560" y="980728"/>
            <a:ext cx="8229600" cy="5616624"/>
          </a:xfrm>
        </p:spPr>
        <p:txBody>
          <a:bodyPr>
            <a:noAutofit/>
          </a:bodyPr>
          <a:lstStyle/>
          <a:p>
            <a:pPr marL="0" lv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Osobitné situácie zákonného spracúvania osobných údajov § 78</a:t>
            </a:r>
          </a:p>
          <a:p>
            <a:pPr marL="0" lv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1076325" lvl="0" indent="-712788">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Spracúvanie osobných údajov na akademické, umelecké, literárne účely </a:t>
            </a:r>
          </a:p>
          <a:p>
            <a:pPr marL="1076325" lvl="0" indent="-712788">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Nevyhnutnosť informovania verejnosti masovokomunikačnými prostriedkami </a:t>
            </a:r>
          </a:p>
          <a:p>
            <a:pPr marL="1076325" lvl="0" indent="-712788">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Zamestnávateľ dotknutej osoby je oprávnený poskytovať jej osobné údaje v rozsahu podľa § 78 ods. 3</a:t>
            </a:r>
          </a:p>
          <a:p>
            <a:pPr marL="1076325" lvl="0" indent="-712788">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Využitie všeobecne použiteľného identifikátora</a:t>
            </a:r>
          </a:p>
        </p:txBody>
      </p:sp>
      <p:sp>
        <p:nvSpPr>
          <p:cNvPr id="5" name="Zástupný objekt pre číslo snímky 4">
            <a:extLst>
              <a:ext uri="{FF2B5EF4-FFF2-40B4-BE49-F238E27FC236}">
                <a16:creationId xmlns:a16="http://schemas.microsoft.com/office/drawing/2014/main" id="{E5ECDED5-FE81-4529-8458-2DAD06ACE9B8}"/>
              </a:ext>
            </a:extLst>
          </p:cNvPr>
          <p:cNvSpPr>
            <a:spLocks noGrp="1"/>
          </p:cNvSpPr>
          <p:nvPr>
            <p:ph type="sldNum" sz="quarter" idx="12"/>
          </p:nvPr>
        </p:nvSpPr>
        <p:spPr/>
        <p:txBody>
          <a:bodyPr/>
          <a:lstStyle/>
          <a:p>
            <a:fld id="{350D23F9-91F2-4012-B5C4-3B4719FB4B77}" type="slidenum">
              <a:rPr lang="sk-SK" smtClean="0"/>
              <a:pPr/>
              <a:t>79</a:t>
            </a:fld>
            <a:endParaRPr lang="sk-SK" dirty="0"/>
          </a:p>
        </p:txBody>
      </p:sp>
    </p:spTree>
    <p:extLst>
      <p:ext uri="{BB962C8B-B14F-4D97-AF65-F5344CB8AC3E}">
        <p14:creationId xmlns:p14="http://schemas.microsoft.com/office/powerpoint/2010/main" val="39938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16F667-E138-4894-A1BC-D4496A483E71}"/>
              </a:ext>
            </a:extLst>
          </p:cNvPr>
          <p:cNvSpPr>
            <a:spLocks noGrp="1"/>
          </p:cNvSpPr>
          <p:nvPr>
            <p:ph type="title"/>
          </p:nvPr>
        </p:nvSpPr>
        <p:spPr>
          <a:xfrm>
            <a:off x="457200" y="274638"/>
            <a:ext cx="8229600" cy="1066130"/>
          </a:xfrm>
        </p:spPr>
        <p:txBody>
          <a:bodyPr>
            <a:normAutofit fontScale="90000"/>
          </a:bodyPr>
          <a:lstStyle/>
          <a:p>
            <a:r>
              <a:rPr lang="sk-SK" sz="2400" spc="400" dirty="0">
                <a:latin typeface="Tahoma" panose="020B0604030504040204" pitchFamily="34" charset="0"/>
                <a:ea typeface="Tahoma" panose="020B0604030504040204" pitchFamily="34" charset="0"/>
                <a:cs typeface="Tahoma" panose="020B0604030504040204" pitchFamily="34" charset="0"/>
              </a:rPr>
              <a:t>Vyhľadávanie zákonov</a:t>
            </a:r>
            <a:br>
              <a:rPr lang="sk-SK" sz="2400" dirty="0">
                <a:latin typeface="Tahoma" panose="020B0604030504040204" pitchFamily="34" charset="0"/>
                <a:ea typeface="Tahoma" panose="020B0604030504040204" pitchFamily="34" charset="0"/>
                <a:cs typeface="Tahoma" panose="020B0604030504040204" pitchFamily="34" charset="0"/>
              </a:rPr>
            </a:br>
            <a:br>
              <a:rPr lang="sk-SK" sz="2400" dirty="0">
                <a:latin typeface="Tahoma" panose="020B0604030504040204" pitchFamily="34" charset="0"/>
                <a:ea typeface="Tahoma" panose="020B0604030504040204" pitchFamily="34" charset="0"/>
                <a:cs typeface="Tahoma" panose="020B0604030504040204" pitchFamily="34" charset="0"/>
              </a:rPr>
            </a:br>
            <a:r>
              <a:rPr lang="sk-SK" sz="1600" dirty="0">
                <a:latin typeface="Tahoma" panose="020B0604030504040204" pitchFamily="34" charset="0"/>
                <a:ea typeface="Tahoma" panose="020B0604030504040204" pitchFamily="34" charset="0"/>
                <a:cs typeface="Tahoma" panose="020B0604030504040204" pitchFamily="34" charset="0"/>
                <a:hlinkClick r:id="rId3"/>
              </a:rPr>
              <a:t>SLOV-LEX</a:t>
            </a:r>
            <a:endParaRPr lang="sk-SK" sz="1600" dirty="0">
              <a:latin typeface="Tahoma" panose="020B0604030504040204" pitchFamily="34" charset="0"/>
              <a:ea typeface="Tahoma" panose="020B0604030504040204" pitchFamily="34" charset="0"/>
              <a:cs typeface="Tahoma" panose="020B0604030504040204" pitchFamily="34" charset="0"/>
            </a:endParaRPr>
          </a:p>
        </p:txBody>
      </p:sp>
      <p:sp>
        <p:nvSpPr>
          <p:cNvPr id="4" name="Zástupný objekt pre obsah 3">
            <a:extLst>
              <a:ext uri="{FF2B5EF4-FFF2-40B4-BE49-F238E27FC236}">
                <a16:creationId xmlns:a16="http://schemas.microsoft.com/office/drawing/2014/main" id="{BE9A9DD6-F830-4050-BDC3-3C02020BAB77}"/>
              </a:ext>
            </a:extLst>
          </p:cNvPr>
          <p:cNvSpPr>
            <a:spLocks noGrp="1"/>
          </p:cNvSpPr>
          <p:nvPr>
            <p:ph idx="1"/>
          </p:nvPr>
        </p:nvSpPr>
        <p:spPr>
          <a:xfrm>
            <a:off x="457200" y="1340768"/>
            <a:ext cx="8229600" cy="5112568"/>
          </a:xfrm>
        </p:spPr>
        <p:txBody>
          <a:bodyPr>
            <a:normAutofit/>
          </a:bodyPr>
          <a:lstStyle/>
          <a:p>
            <a:pPr marL="0" indent="0" algn="ctr">
              <a:buNone/>
            </a:pPr>
            <a:r>
              <a:rPr lang="sk-SK" sz="1100" u="sng" dirty="0">
                <a:latin typeface="Tahoma" panose="020B0604030504040204" pitchFamily="34" charset="0"/>
                <a:ea typeface="Tahoma" panose="020B0604030504040204" pitchFamily="34" charset="0"/>
                <a:cs typeface="Tahoma" panose="020B0604030504040204" pitchFamily="34" charset="0"/>
                <a:hlinkClick r:id="rId4"/>
              </a:rPr>
              <a:t>https://www.slov-lex.sk/legislativne-procesy?p_p_id=processDetail_WAR_portletsel&amp;p_p_lifecycle=0&amp;p_p_state=normal&amp;p_p_mode=view&amp;p_p_col_id=column-2&amp;p_p_col_count=1&amp;_processDetail_WAR_portletsel_startact=1497508527000&amp;_processDetail_WAR_portletsel_idact=10&amp;_processDetail_WAR_portletsel_action=files&amp;_processDetail_WAR_portletsel_cisloLP=LP%2F2017%2F453</a:t>
            </a:r>
            <a:r>
              <a:rPr lang="sk-SK" sz="1100" dirty="0">
                <a:latin typeface="Tahoma" panose="020B0604030504040204" pitchFamily="34" charset="0"/>
                <a:ea typeface="Tahoma" panose="020B0604030504040204" pitchFamily="34" charset="0"/>
                <a:cs typeface="Tahoma" panose="020B0604030504040204" pitchFamily="34" charset="0"/>
              </a:rPr>
              <a:t> </a:t>
            </a:r>
          </a:p>
          <a:p>
            <a:pPr marL="0" indent="0" algn="ctr">
              <a:buNone/>
            </a:pPr>
            <a:endParaRPr lang="sk-SK" sz="1100" dirty="0">
              <a:latin typeface="Tahoma" panose="020B0604030504040204" pitchFamily="34" charset="0"/>
              <a:ea typeface="Tahoma" panose="020B0604030504040204" pitchFamily="34" charset="0"/>
              <a:cs typeface="Tahoma" panose="020B0604030504040204" pitchFamily="34" charset="0"/>
            </a:endParaRPr>
          </a:p>
          <a:p>
            <a:pPr marL="0" indent="0" algn="ctr">
              <a:buNone/>
            </a:pPr>
            <a:br>
              <a:rPr lang="sk-SK" sz="1100" dirty="0">
                <a:latin typeface="Tahoma" panose="020B0604030504040204" pitchFamily="34" charset="0"/>
                <a:ea typeface="Tahoma" panose="020B0604030504040204" pitchFamily="34" charset="0"/>
                <a:cs typeface="Tahoma" panose="020B0604030504040204" pitchFamily="34" charset="0"/>
              </a:rPr>
            </a:br>
            <a:br>
              <a:rPr lang="sk-SK" sz="1100" b="1" dirty="0">
                <a:ln w="3175">
                  <a:solidFill>
                    <a:srgbClr val="FFFF00"/>
                  </a:solidFill>
                </a:ln>
                <a:solidFill>
                  <a:srgbClr val="006600"/>
                </a:soli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br>
            <a:endParaRPr lang="sk-SK" sz="1100" dirty="0"/>
          </a:p>
        </p:txBody>
      </p:sp>
      <p:pic>
        <p:nvPicPr>
          <p:cNvPr id="5" name="Zástupný objekt pre obsah 5">
            <a:extLst>
              <a:ext uri="{FF2B5EF4-FFF2-40B4-BE49-F238E27FC236}">
                <a16:creationId xmlns:a16="http://schemas.microsoft.com/office/drawing/2014/main" id="{DFC5E5D0-0B12-4153-AB68-98D7927EC9D2}"/>
              </a:ext>
            </a:extLst>
          </p:cNvPr>
          <p:cNvPicPr>
            <a:picLocks/>
          </p:cNvPicPr>
          <p:nvPr/>
        </p:nvPicPr>
        <p:blipFill rotWithShape="1">
          <a:blip r:embed="rId5"/>
          <a:srcRect l="2570" t="12759" r="3493"/>
          <a:stretch/>
        </p:blipFill>
        <p:spPr bwMode="auto">
          <a:xfrm>
            <a:off x="469075" y="2284187"/>
            <a:ext cx="8229600" cy="4299175"/>
          </a:xfrm>
          <a:prstGeom prst="rect">
            <a:avLst/>
          </a:prstGeom>
          <a:ln>
            <a:noFill/>
          </a:ln>
          <a:extLst>
            <a:ext uri="{53640926-AAD7-44D8-BBD7-CCE9431645EC}">
              <a14:shadowObscured xmlns:a14="http://schemas.microsoft.com/office/drawing/2010/main"/>
            </a:ext>
          </a:extLst>
        </p:spPr>
      </p:pic>
      <p:sp>
        <p:nvSpPr>
          <p:cNvPr id="6" name="Zástupný objekt pre číslo snímky 5">
            <a:extLst>
              <a:ext uri="{FF2B5EF4-FFF2-40B4-BE49-F238E27FC236}">
                <a16:creationId xmlns:a16="http://schemas.microsoft.com/office/drawing/2014/main" id="{8701B8BF-D3C5-4CFF-96BC-DFBDAE44EA9B}"/>
              </a:ext>
            </a:extLst>
          </p:cNvPr>
          <p:cNvSpPr>
            <a:spLocks noGrp="1"/>
          </p:cNvSpPr>
          <p:nvPr>
            <p:ph type="sldNum" sz="quarter" idx="12"/>
          </p:nvPr>
        </p:nvSpPr>
        <p:spPr/>
        <p:txBody>
          <a:bodyPr/>
          <a:lstStyle/>
          <a:p>
            <a:fld id="{350D23F9-91F2-4012-B5C4-3B4719FB4B77}" type="slidenum">
              <a:rPr lang="sk-SK" smtClean="0"/>
              <a:pPr/>
              <a:t>8</a:t>
            </a:fld>
            <a:endParaRPr lang="sk-SK" dirty="0"/>
          </a:p>
        </p:txBody>
      </p:sp>
    </p:spTree>
    <p:extLst>
      <p:ext uri="{BB962C8B-B14F-4D97-AF65-F5344CB8AC3E}">
        <p14:creationId xmlns:p14="http://schemas.microsoft.com/office/powerpoint/2010/main" val="2704111498"/>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ČASŤ ŠTVRTÁ</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Osobitné situácie</a:t>
            </a:r>
            <a:br>
              <a:rPr lang="sk-SK" sz="27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2200" dirty="0"/>
          </a:p>
        </p:txBody>
      </p:sp>
      <p:sp>
        <p:nvSpPr>
          <p:cNvPr id="3" name="Zástupný symbol obsahu 2"/>
          <p:cNvSpPr>
            <a:spLocks noGrp="1"/>
          </p:cNvSpPr>
          <p:nvPr>
            <p:ph idx="1"/>
          </p:nvPr>
        </p:nvSpPr>
        <p:spPr>
          <a:xfrm>
            <a:off x="611560" y="980728"/>
            <a:ext cx="8229600" cy="5616624"/>
          </a:xfrm>
        </p:spPr>
        <p:txBody>
          <a:bodyPr>
            <a:noAutofit/>
          </a:bodyPr>
          <a:lstStyle/>
          <a:p>
            <a:pPr marL="0" lv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Osobitné situácie zákonného spracúvania osobných údajov § 78</a:t>
            </a:r>
          </a:p>
          <a:p>
            <a:pPr marL="0" lv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1076325" lvl="0" indent="-712788">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Spracúvanie genetických, biometrických údajov a údajov týkajúcich sa zdravia</a:t>
            </a:r>
          </a:p>
          <a:p>
            <a:pPr marL="1076325" lvl="0" indent="-712788">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Získavanie osobných údajov od inej fyzickej osoby</a:t>
            </a:r>
          </a:p>
          <a:p>
            <a:pPr marL="1076325" lvl="0" indent="-712788">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Súhlas za nežijúcu osobu</a:t>
            </a:r>
          </a:p>
          <a:p>
            <a:pPr marL="1076325" lvl="0" indent="-712788">
              <a:lnSpc>
                <a:spcPct val="150000"/>
              </a:lnSpc>
              <a:buFont typeface="Wingdings" panose="05000000000000000000" pitchFamily="2" charset="2"/>
              <a:buChar char="ü"/>
            </a:pPr>
            <a:r>
              <a:rPr lang="sk-SK" sz="2000" dirty="0">
                <a:latin typeface="Tahoma" panose="020B0604030504040204" pitchFamily="34" charset="0"/>
                <a:ea typeface="Tahoma" panose="020B0604030504040204" pitchFamily="34" charset="0"/>
                <a:cs typeface="Tahoma" panose="020B0604030504040204" pitchFamily="34" charset="0"/>
              </a:rPr>
              <a:t>Osobné údaje spracúvané za účelom archivácie, štatistiky, na vedecký účel alebo na účel historického výskumu</a:t>
            </a:r>
          </a:p>
        </p:txBody>
      </p:sp>
      <p:sp>
        <p:nvSpPr>
          <p:cNvPr id="5" name="Zástupný objekt pre číslo snímky 4">
            <a:extLst>
              <a:ext uri="{FF2B5EF4-FFF2-40B4-BE49-F238E27FC236}">
                <a16:creationId xmlns:a16="http://schemas.microsoft.com/office/drawing/2014/main" id="{93BFD6C7-AD74-4411-B509-43B6E04748E6}"/>
              </a:ext>
            </a:extLst>
          </p:cNvPr>
          <p:cNvSpPr>
            <a:spLocks noGrp="1"/>
          </p:cNvSpPr>
          <p:nvPr>
            <p:ph type="sldNum" sz="quarter" idx="12"/>
          </p:nvPr>
        </p:nvSpPr>
        <p:spPr/>
        <p:txBody>
          <a:bodyPr/>
          <a:lstStyle/>
          <a:p>
            <a:fld id="{350D23F9-91F2-4012-B5C4-3B4719FB4B77}" type="slidenum">
              <a:rPr lang="sk-SK" smtClean="0"/>
              <a:pPr/>
              <a:t>80</a:t>
            </a:fld>
            <a:endParaRPr lang="sk-SK" dirty="0"/>
          </a:p>
        </p:txBody>
      </p:sp>
    </p:spTree>
    <p:extLst>
      <p:ext uri="{BB962C8B-B14F-4D97-AF65-F5344CB8AC3E}">
        <p14:creationId xmlns:p14="http://schemas.microsoft.com/office/powerpoint/2010/main" val="26916944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ČASŤ PIATA</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Kódex správania, certifikát a akreditácia</a:t>
            </a:r>
            <a:endParaRPr lang="sk-SK" sz="2200" dirty="0"/>
          </a:p>
        </p:txBody>
      </p:sp>
      <p:sp>
        <p:nvSpPr>
          <p:cNvPr id="3" name="Zástupný symbol obsahu 2"/>
          <p:cNvSpPr>
            <a:spLocks noGrp="1"/>
          </p:cNvSpPr>
          <p:nvPr>
            <p:ph idx="1"/>
          </p:nvPr>
        </p:nvSpPr>
        <p:spPr>
          <a:xfrm>
            <a:off x="611560" y="980728"/>
            <a:ext cx="8229600" cy="5112568"/>
          </a:xfrm>
        </p:spPr>
        <p:txBody>
          <a:bodyPr>
            <a:noAutofit/>
          </a:bodyPr>
          <a:lstStyle/>
          <a:p>
            <a:pPr marL="0" lv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1430338" lvl="0"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Kódex správania § 85</a:t>
            </a:r>
          </a:p>
          <a:p>
            <a:pPr marL="1430338" lvl="0"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Vydanie certifikátu § 86</a:t>
            </a:r>
          </a:p>
          <a:p>
            <a:pPr marL="1430338" lvl="0"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Monitorujúci subjekt § 87</a:t>
            </a:r>
          </a:p>
          <a:p>
            <a:pPr marL="1430338" lvl="0"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Certifikačný subjekt § 88</a:t>
            </a:r>
          </a:p>
          <a:p>
            <a:pPr marL="1430338" lvl="0"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Povinnosti certifikačného subjektu § 89</a:t>
            </a:r>
          </a:p>
          <a:p>
            <a:pPr marL="0" lvl="0" indent="0">
              <a:buNone/>
            </a:pPr>
            <a:endParaRPr lang="sk-SK" sz="18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sk-SK" sz="1800" dirty="0">
                <a:latin typeface="Tahoma" panose="020B0604030504040204" pitchFamily="34" charset="0"/>
                <a:ea typeface="Tahoma" panose="020B0604030504040204" pitchFamily="34" charset="0"/>
                <a:cs typeface="Tahoma" panose="020B0604030504040204" pitchFamily="34" charset="0"/>
              </a:rPr>
              <a:t>Poplatky za služby podľa sadzobníka Časť XXIII. od 250 € do 7 000 €.</a:t>
            </a:r>
          </a:p>
          <a:p>
            <a:pPr marL="0" lvl="0" indent="0">
              <a:buNone/>
            </a:pPr>
            <a:r>
              <a:rPr lang="sk-SK" sz="1800" dirty="0">
                <a:latin typeface="Tahoma" panose="020B0604030504040204" pitchFamily="34" charset="0"/>
                <a:ea typeface="Tahoma" panose="020B0604030504040204" pitchFamily="34" charset="0"/>
                <a:cs typeface="Tahoma" panose="020B0604030504040204" pitchFamily="34" charset="0"/>
              </a:rPr>
              <a:t>Strana 70</a:t>
            </a:r>
          </a:p>
        </p:txBody>
      </p:sp>
      <p:sp>
        <p:nvSpPr>
          <p:cNvPr id="5" name="Zástupný objekt pre číslo snímky 4">
            <a:extLst>
              <a:ext uri="{FF2B5EF4-FFF2-40B4-BE49-F238E27FC236}">
                <a16:creationId xmlns:a16="http://schemas.microsoft.com/office/drawing/2014/main" id="{451591D0-5BC4-4262-A26D-DF203256A969}"/>
              </a:ext>
            </a:extLst>
          </p:cNvPr>
          <p:cNvSpPr>
            <a:spLocks noGrp="1"/>
          </p:cNvSpPr>
          <p:nvPr>
            <p:ph type="sldNum" sz="quarter" idx="12"/>
          </p:nvPr>
        </p:nvSpPr>
        <p:spPr/>
        <p:txBody>
          <a:bodyPr/>
          <a:lstStyle/>
          <a:p>
            <a:fld id="{350D23F9-91F2-4012-B5C4-3B4719FB4B77}" type="slidenum">
              <a:rPr lang="sk-SK" smtClean="0"/>
              <a:pPr/>
              <a:t>81</a:t>
            </a:fld>
            <a:endParaRPr lang="sk-SK" dirty="0"/>
          </a:p>
        </p:txBody>
      </p:sp>
    </p:spTree>
    <p:extLst>
      <p:ext uri="{BB962C8B-B14F-4D97-AF65-F5344CB8AC3E}">
        <p14:creationId xmlns:p14="http://schemas.microsoft.com/office/powerpoint/2010/main" val="41977453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REKAPITULÁCIA</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OCHRANY OSOBNÝCH ÚDAJOV</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2200" dirty="0"/>
          </a:p>
        </p:txBody>
      </p:sp>
      <p:sp>
        <p:nvSpPr>
          <p:cNvPr id="3" name="Zástupný symbol obsahu 2"/>
          <p:cNvSpPr>
            <a:spLocks noGrp="1"/>
          </p:cNvSpPr>
          <p:nvPr>
            <p:ph idx="1"/>
          </p:nvPr>
        </p:nvSpPr>
        <p:spPr>
          <a:xfrm>
            <a:off x="611560" y="980728"/>
            <a:ext cx="8229600" cy="5112568"/>
          </a:xfrm>
        </p:spPr>
        <p:txBody>
          <a:bodyPr>
            <a:noAutofit/>
          </a:bodyPr>
          <a:lstStyle/>
          <a:p>
            <a:pPr marL="0" lv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Zákon: SLOV-LEX</a:t>
            </a:r>
          </a:p>
          <a:p>
            <a:pPr marL="0" lv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Šesť častí zákona:</a:t>
            </a:r>
          </a:p>
          <a:p>
            <a:pPr marL="0" lvl="0" indent="0">
              <a:buNone/>
            </a:pPr>
            <a:endPar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1430338" lvl="0"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Základné ustanovenia a pojmy od § 1</a:t>
            </a:r>
          </a:p>
          <a:p>
            <a:pPr marL="1430338" lvl="0"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Všeobecné pravidlá od § 6</a:t>
            </a:r>
          </a:p>
          <a:p>
            <a:pPr marL="1430338" lvl="0"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Osobitné pravidlá pre príslušné orgány od § 52</a:t>
            </a:r>
          </a:p>
          <a:p>
            <a:pPr marL="1430338" lvl="0"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Osobitné situácie, mlčanlivosť od § 78</a:t>
            </a:r>
          </a:p>
          <a:p>
            <a:pPr marL="1430338" lvl="0"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Úrad – certifikácia, kontrola, sankcie od § 80</a:t>
            </a:r>
          </a:p>
          <a:p>
            <a:pPr marL="1430338" lvl="0"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Spoločné, prechodné a záverečné ustanovenia od § 107</a:t>
            </a:r>
          </a:p>
          <a:p>
            <a:pPr marL="714375" lvl="0" indent="0">
              <a:lnSpc>
                <a:spcPct val="150000"/>
              </a:lnSpc>
              <a:buNone/>
            </a:pPr>
            <a:endParaRPr lang="sk-SK" sz="1800"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451591D0-5BC4-4262-A26D-DF203256A969}"/>
              </a:ext>
            </a:extLst>
          </p:cNvPr>
          <p:cNvSpPr>
            <a:spLocks noGrp="1"/>
          </p:cNvSpPr>
          <p:nvPr>
            <p:ph type="sldNum" sz="quarter" idx="12"/>
          </p:nvPr>
        </p:nvSpPr>
        <p:spPr/>
        <p:txBody>
          <a:bodyPr/>
          <a:lstStyle/>
          <a:p>
            <a:fld id="{350D23F9-91F2-4012-B5C4-3B4719FB4B77}" type="slidenum">
              <a:rPr lang="sk-SK" smtClean="0"/>
              <a:pPr/>
              <a:t>82</a:t>
            </a:fld>
            <a:endParaRPr lang="sk-SK" dirty="0"/>
          </a:p>
        </p:txBody>
      </p:sp>
    </p:spTree>
    <p:extLst>
      <p:ext uri="{BB962C8B-B14F-4D97-AF65-F5344CB8AC3E}">
        <p14:creationId xmlns:p14="http://schemas.microsoft.com/office/powerpoint/2010/main" val="2625287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REKAPITULÁCIA</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OCHRANY OSOBNÝCH ÚDAJOV</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2200" dirty="0"/>
          </a:p>
        </p:txBody>
      </p:sp>
      <p:sp>
        <p:nvSpPr>
          <p:cNvPr id="3" name="Zástupný symbol obsahu 2"/>
          <p:cNvSpPr>
            <a:spLocks noGrp="1"/>
          </p:cNvSpPr>
          <p:nvPr>
            <p:ph idx="1"/>
          </p:nvPr>
        </p:nvSpPr>
        <p:spPr>
          <a:xfrm>
            <a:off x="611560" y="980728"/>
            <a:ext cx="8075240" cy="5112568"/>
          </a:xfrm>
        </p:spPr>
        <p:txBody>
          <a:bodyPr>
            <a:noAutofit/>
          </a:bodyPr>
          <a:lstStyle/>
          <a:p>
            <a:pPr marL="0" lv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Zákon: SLOV-LEX</a:t>
            </a:r>
          </a:p>
          <a:p>
            <a:pPr marL="0" lvl="0" indent="0">
              <a:buNone/>
            </a:pPr>
            <a:r>
              <a:rPr lang="sk-SK" sz="2000" dirty="0">
                <a:solidFill>
                  <a:srgbClr val="0000CC"/>
                </a:solidFill>
                <a:latin typeface="Tahoma" panose="020B0604030504040204" pitchFamily="34" charset="0"/>
                <a:ea typeface="Tahoma" panose="020B0604030504040204" pitchFamily="34" charset="0"/>
                <a:cs typeface="Tahoma" panose="020B0604030504040204" pitchFamily="34" charset="0"/>
              </a:rPr>
              <a:t>Bezpečnosť spracúvania:</a:t>
            </a:r>
          </a:p>
          <a:p>
            <a:pPr marL="714375" lvl="0" indent="0">
              <a:lnSpc>
                <a:spcPct val="150000"/>
              </a:lnSpc>
              <a:buNone/>
            </a:pPr>
            <a:endParaRPr lang="sk-SK" sz="1800" dirty="0">
              <a:latin typeface="Tahoma" panose="020B0604030504040204" pitchFamily="34" charset="0"/>
              <a:ea typeface="Tahoma" panose="020B0604030504040204" pitchFamily="34" charset="0"/>
              <a:cs typeface="Tahoma" panose="020B0604030504040204" pitchFamily="34" charset="0"/>
            </a:endParaRP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Kde sa nachádzajú informačné systémy – inventúra</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Aké riziko im hrozí</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Stanovenie postupov pre primerané zníženie rizika, ako riziku predchádzať</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Čo robiť ak sa dôjde k bezpečnostnému incidentu</a:t>
            </a:r>
          </a:p>
          <a:p>
            <a:pPr marL="714375" lvl="0" indent="0">
              <a:lnSpc>
                <a:spcPct val="150000"/>
              </a:lnSpc>
              <a:buNone/>
            </a:pPr>
            <a:endParaRPr lang="sk-SK" sz="1800"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451591D0-5BC4-4262-A26D-DF203256A969}"/>
              </a:ext>
            </a:extLst>
          </p:cNvPr>
          <p:cNvSpPr>
            <a:spLocks noGrp="1"/>
          </p:cNvSpPr>
          <p:nvPr>
            <p:ph type="sldNum" sz="quarter" idx="12"/>
          </p:nvPr>
        </p:nvSpPr>
        <p:spPr/>
        <p:txBody>
          <a:bodyPr/>
          <a:lstStyle/>
          <a:p>
            <a:fld id="{350D23F9-91F2-4012-B5C4-3B4719FB4B77}" type="slidenum">
              <a:rPr lang="sk-SK" smtClean="0"/>
              <a:pPr/>
              <a:t>83</a:t>
            </a:fld>
            <a:endParaRPr lang="sk-SK" dirty="0"/>
          </a:p>
        </p:txBody>
      </p:sp>
    </p:spTree>
    <p:extLst>
      <p:ext uri="{BB962C8B-B14F-4D97-AF65-F5344CB8AC3E}">
        <p14:creationId xmlns:p14="http://schemas.microsoft.com/office/powerpoint/2010/main" val="22938043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REKAPITULÁCIA</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OCHRANY OSOBNÝCH ÚDAJOV</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2200" dirty="0"/>
          </a:p>
        </p:txBody>
      </p:sp>
      <p:sp>
        <p:nvSpPr>
          <p:cNvPr id="3" name="Zástupný symbol obsahu 2"/>
          <p:cNvSpPr>
            <a:spLocks noGrp="1"/>
          </p:cNvSpPr>
          <p:nvPr>
            <p:ph idx="1"/>
          </p:nvPr>
        </p:nvSpPr>
        <p:spPr>
          <a:xfrm>
            <a:off x="457200" y="980728"/>
            <a:ext cx="8507288" cy="5375622"/>
          </a:xfrm>
        </p:spPr>
        <p:txBody>
          <a:bodyPr>
            <a:noAutofit/>
          </a:bodyPr>
          <a:lstStyle/>
          <a:p>
            <a:pPr marL="1430338" indent="-715963">
              <a:lnSpc>
                <a:spcPct val="150000"/>
              </a:lnSpc>
              <a:buFont typeface="Wingdings" panose="05000000000000000000" pitchFamily="2" charset="2"/>
              <a:buChar char="Ø"/>
            </a:pPr>
            <a:endParaRPr lang="sk-SK" sz="2000" dirty="0">
              <a:latin typeface="Tahoma" panose="020B0604030504040204" pitchFamily="34" charset="0"/>
              <a:ea typeface="Tahoma" panose="020B0604030504040204" pitchFamily="34" charset="0"/>
              <a:cs typeface="Tahoma" panose="020B0604030504040204" pitchFamily="34" charset="0"/>
            </a:endParaRP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Vypracovať bezpečnostnú dokumentáciu technickú a personálnu</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Stanoviť zodpovednú osobu</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Poučiť oprávnené osoby, mlčanlivosť</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Spracovať zmluvu medzi prevádzkovateľom a sprostredkovateľom </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Informovať dotknuté osoby o ich právach a povinnostiach</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Viesť záznamy o spracovateľských činnostiach</a:t>
            </a:r>
          </a:p>
          <a:p>
            <a:pPr marL="1430338" indent="-715963">
              <a:lnSpc>
                <a:spcPct val="150000"/>
              </a:lnSpc>
              <a:buFont typeface="Wingdings" panose="05000000000000000000" pitchFamily="2" charset="2"/>
              <a:buChar char="Ø"/>
            </a:pPr>
            <a:r>
              <a:rPr lang="sk-SK" sz="2000" dirty="0">
                <a:latin typeface="Tahoma" panose="020B0604030504040204" pitchFamily="34" charset="0"/>
                <a:ea typeface="Tahoma" panose="020B0604030504040204" pitchFamily="34" charset="0"/>
                <a:cs typeface="Tahoma" panose="020B0604030504040204" pitchFamily="34" charset="0"/>
              </a:rPr>
              <a:t>Posúdiť vplyv na ochranu osobných údajov</a:t>
            </a:r>
          </a:p>
          <a:p>
            <a:pPr marL="1430338" indent="-715963">
              <a:lnSpc>
                <a:spcPct val="150000"/>
              </a:lnSpc>
              <a:buFont typeface="Wingdings" panose="05000000000000000000" pitchFamily="2" charset="2"/>
              <a:buChar char="Ø"/>
            </a:pPr>
            <a:endParaRPr lang="sk-SK" sz="2000" dirty="0">
              <a:latin typeface="Tahoma" panose="020B0604030504040204" pitchFamily="34" charset="0"/>
              <a:ea typeface="Tahoma" panose="020B0604030504040204" pitchFamily="34" charset="0"/>
              <a:cs typeface="Tahoma" panose="020B0604030504040204" pitchFamily="34" charset="0"/>
            </a:endParaRPr>
          </a:p>
          <a:p>
            <a:pPr marL="714375" lvl="0" indent="0">
              <a:lnSpc>
                <a:spcPct val="150000"/>
              </a:lnSpc>
              <a:buNone/>
            </a:pPr>
            <a:endParaRPr lang="sk-SK" sz="1800"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451591D0-5BC4-4262-A26D-DF203256A969}"/>
              </a:ext>
            </a:extLst>
          </p:cNvPr>
          <p:cNvSpPr>
            <a:spLocks noGrp="1"/>
          </p:cNvSpPr>
          <p:nvPr>
            <p:ph type="sldNum" sz="quarter" idx="12"/>
          </p:nvPr>
        </p:nvSpPr>
        <p:spPr/>
        <p:txBody>
          <a:bodyPr/>
          <a:lstStyle/>
          <a:p>
            <a:fld id="{350D23F9-91F2-4012-B5C4-3B4719FB4B77}" type="slidenum">
              <a:rPr lang="sk-SK" smtClean="0"/>
              <a:pPr/>
              <a:t>84</a:t>
            </a:fld>
            <a:endParaRPr lang="sk-SK" dirty="0"/>
          </a:p>
        </p:txBody>
      </p:sp>
    </p:spTree>
    <p:extLst>
      <p:ext uri="{BB962C8B-B14F-4D97-AF65-F5344CB8AC3E}">
        <p14:creationId xmlns:p14="http://schemas.microsoft.com/office/powerpoint/2010/main" val="20277212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REKAPITULÁCIA</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t>OCHRANY OSOBNÝCH ÚDAJOV</a:t>
            </a:r>
            <a:br>
              <a:rPr lang="sk-SK" sz="2200" b="1" dirty="0">
                <a:ln w="3175">
                  <a:solidFill>
                    <a:srgbClr val="00B0F0"/>
                  </a:solidFill>
                </a:ln>
                <a:effectLst>
                  <a:innerShdw blurRad="69850" dist="43180" dir="5400000">
                    <a:srgbClr val="000000">
                      <a:alpha val="65000"/>
                    </a:srgbClr>
                  </a:innerShdw>
                </a:effectLst>
                <a:latin typeface="Tahoma" pitchFamily="34" charset="0"/>
                <a:ea typeface="Tahoma" pitchFamily="34" charset="0"/>
                <a:cs typeface="Tahoma" pitchFamily="34" charset="0"/>
              </a:rPr>
            </a:br>
            <a:endParaRPr lang="sk-SK" sz="2200" dirty="0"/>
          </a:p>
        </p:txBody>
      </p:sp>
      <p:sp>
        <p:nvSpPr>
          <p:cNvPr id="3" name="Zástupný symbol obsahu 2"/>
          <p:cNvSpPr>
            <a:spLocks noGrp="1"/>
          </p:cNvSpPr>
          <p:nvPr>
            <p:ph idx="1"/>
          </p:nvPr>
        </p:nvSpPr>
        <p:spPr>
          <a:xfrm>
            <a:off x="457200" y="980728"/>
            <a:ext cx="8507288" cy="5375622"/>
          </a:xfrm>
        </p:spPr>
        <p:txBody>
          <a:bodyPr>
            <a:noAutofit/>
          </a:bodyPr>
          <a:lstStyle/>
          <a:p>
            <a:pPr marL="714375" indent="0">
              <a:lnSpc>
                <a:spcPct val="150000"/>
              </a:lnSpc>
              <a:buNone/>
            </a:pPr>
            <a:r>
              <a:rPr lang="sk-SK" sz="2000" dirty="0">
                <a:latin typeface="Tahoma" panose="020B0604030504040204" pitchFamily="34" charset="0"/>
                <a:ea typeface="Tahoma" panose="020B0604030504040204" pitchFamily="34" charset="0"/>
                <a:cs typeface="Tahoma" panose="020B0604030504040204" pitchFamily="34" charset="0"/>
              </a:rPr>
              <a:t>UŽITOČNÉ ODKAZY:</a:t>
            </a:r>
          </a:p>
          <a:p>
            <a:pPr marL="714375" indent="0">
              <a:lnSpc>
                <a:spcPct val="150000"/>
              </a:lnSpc>
              <a:buNone/>
            </a:pPr>
            <a:endParaRPr lang="sk-SK" sz="2000" dirty="0">
              <a:latin typeface="Tahoma" panose="020B0604030504040204" pitchFamily="34" charset="0"/>
              <a:ea typeface="Tahoma" panose="020B0604030504040204" pitchFamily="34" charset="0"/>
              <a:cs typeface="Tahoma" panose="020B0604030504040204" pitchFamily="34" charset="0"/>
            </a:endParaRPr>
          </a:p>
          <a:p>
            <a:pPr marL="3587750" indent="-633413">
              <a:lnSpc>
                <a:spcPct val="150000"/>
              </a:lnSpc>
              <a:buFont typeface="Wingdings" panose="05000000000000000000" pitchFamily="2" charset="2"/>
              <a:buChar char="Ø"/>
            </a:pPr>
            <a:r>
              <a:rPr lang="sk-SK" sz="1400" dirty="0">
                <a:latin typeface="Tahoma" panose="020B0604030504040204" pitchFamily="34" charset="0"/>
                <a:ea typeface="Tahoma" panose="020B0604030504040204" pitchFamily="34" charset="0"/>
                <a:cs typeface="Tahoma" panose="020B0604030504040204" pitchFamily="34" charset="0"/>
                <a:hlinkClick r:id="rId2"/>
              </a:rPr>
              <a:t>Oznámenie zodpovednej osoby</a:t>
            </a:r>
            <a:endParaRPr lang="sk-SK" sz="1400" dirty="0">
              <a:latin typeface="Tahoma" panose="020B0604030504040204" pitchFamily="34" charset="0"/>
              <a:ea typeface="Tahoma" panose="020B0604030504040204" pitchFamily="34" charset="0"/>
              <a:cs typeface="Tahoma" panose="020B0604030504040204" pitchFamily="34" charset="0"/>
            </a:endParaRPr>
          </a:p>
          <a:p>
            <a:pPr marL="3587750" indent="-633413">
              <a:lnSpc>
                <a:spcPct val="150000"/>
              </a:lnSpc>
              <a:buFont typeface="Wingdings" panose="05000000000000000000" pitchFamily="2" charset="2"/>
              <a:buChar char="Ø"/>
            </a:pPr>
            <a:r>
              <a:rPr lang="sk-SK" sz="1400" dirty="0">
                <a:latin typeface="Tahoma" panose="020B0604030504040204" pitchFamily="34" charset="0"/>
                <a:ea typeface="Tahoma" panose="020B0604030504040204" pitchFamily="34" charset="0"/>
                <a:cs typeface="Tahoma" panose="020B0604030504040204" pitchFamily="34" charset="0"/>
                <a:hlinkClick r:id="rId3"/>
              </a:rPr>
              <a:t>Oznámenie porušenia</a:t>
            </a:r>
            <a:endParaRPr lang="sk-SK" sz="1400" dirty="0">
              <a:latin typeface="Tahoma" panose="020B0604030504040204" pitchFamily="34" charset="0"/>
              <a:ea typeface="Tahoma" panose="020B0604030504040204" pitchFamily="34" charset="0"/>
              <a:cs typeface="Tahoma" panose="020B0604030504040204" pitchFamily="34" charset="0"/>
            </a:endParaRPr>
          </a:p>
          <a:p>
            <a:pPr marL="3587750" indent="-633413">
              <a:lnSpc>
                <a:spcPct val="150000"/>
              </a:lnSpc>
              <a:buFont typeface="Wingdings" panose="05000000000000000000" pitchFamily="2" charset="2"/>
              <a:buChar char="Ø"/>
            </a:pPr>
            <a:r>
              <a:rPr lang="sk-SK" sz="1400" dirty="0">
                <a:latin typeface="Tahoma" panose="020B0604030504040204" pitchFamily="34" charset="0"/>
                <a:ea typeface="Tahoma" panose="020B0604030504040204" pitchFamily="34" charset="0"/>
                <a:cs typeface="Tahoma" panose="020B0604030504040204" pitchFamily="34" charset="0"/>
                <a:hlinkClick r:id="rId4"/>
              </a:rPr>
              <a:t>Často kladené otázky</a:t>
            </a:r>
            <a:endParaRPr lang="sk-SK" sz="1400" dirty="0">
              <a:latin typeface="Tahoma" panose="020B0604030504040204" pitchFamily="34" charset="0"/>
              <a:ea typeface="Tahoma" panose="020B0604030504040204" pitchFamily="34" charset="0"/>
              <a:cs typeface="Tahoma" panose="020B0604030504040204" pitchFamily="34" charset="0"/>
            </a:endParaRPr>
          </a:p>
          <a:p>
            <a:pPr marL="3587750" indent="-633413">
              <a:lnSpc>
                <a:spcPct val="150000"/>
              </a:lnSpc>
              <a:buFont typeface="Wingdings" panose="05000000000000000000" pitchFamily="2" charset="2"/>
              <a:buChar char="Ø"/>
            </a:pPr>
            <a:r>
              <a:rPr lang="sk-SK" sz="1400" dirty="0">
                <a:latin typeface="Tahoma" panose="020B0604030504040204" pitchFamily="34" charset="0"/>
                <a:ea typeface="Tahoma" panose="020B0604030504040204" pitchFamily="34" charset="0"/>
                <a:cs typeface="Tahoma" panose="020B0604030504040204" pitchFamily="34" charset="0"/>
                <a:hlinkClick r:id="rId5"/>
              </a:rPr>
              <a:t>Spracovateľské operácie</a:t>
            </a:r>
            <a:endParaRPr lang="sk-SK" sz="1400" dirty="0">
              <a:latin typeface="Tahoma" panose="020B0604030504040204" pitchFamily="34" charset="0"/>
              <a:ea typeface="Tahoma" panose="020B0604030504040204" pitchFamily="34" charset="0"/>
              <a:cs typeface="Tahoma" panose="020B0604030504040204" pitchFamily="34" charset="0"/>
            </a:endParaRPr>
          </a:p>
          <a:p>
            <a:pPr marL="3587750" indent="-633413">
              <a:lnSpc>
                <a:spcPct val="150000"/>
              </a:lnSpc>
              <a:buFont typeface="Wingdings" panose="05000000000000000000" pitchFamily="2" charset="2"/>
              <a:buChar char="Ø"/>
            </a:pPr>
            <a:r>
              <a:rPr lang="sk-SK" sz="1400" dirty="0">
                <a:latin typeface="Tahoma" panose="020B0604030504040204" pitchFamily="34" charset="0"/>
                <a:ea typeface="Tahoma" panose="020B0604030504040204" pitchFamily="34" charset="0"/>
                <a:cs typeface="Tahoma" panose="020B0604030504040204" pitchFamily="34" charset="0"/>
                <a:hlinkClick r:id="rId6"/>
              </a:rPr>
              <a:t>Mestá a obce</a:t>
            </a:r>
            <a:endParaRPr lang="sk-SK" sz="1400" dirty="0">
              <a:latin typeface="Tahoma" panose="020B0604030504040204" pitchFamily="34" charset="0"/>
              <a:ea typeface="Tahoma" panose="020B0604030504040204" pitchFamily="34" charset="0"/>
              <a:cs typeface="Tahoma" panose="020B0604030504040204" pitchFamily="34" charset="0"/>
            </a:endParaRPr>
          </a:p>
          <a:p>
            <a:pPr marL="3587750" indent="-633413">
              <a:lnSpc>
                <a:spcPct val="150000"/>
              </a:lnSpc>
              <a:buFont typeface="Wingdings" panose="05000000000000000000" pitchFamily="2" charset="2"/>
              <a:buChar char="Ø"/>
            </a:pPr>
            <a:r>
              <a:rPr lang="sk-SK" sz="1400" dirty="0">
                <a:latin typeface="Tahoma" panose="020B0604030504040204" pitchFamily="34" charset="0"/>
                <a:ea typeface="Tahoma" panose="020B0604030504040204" pitchFamily="34" charset="0"/>
                <a:cs typeface="Tahoma" panose="020B0604030504040204" pitchFamily="34" charset="0"/>
                <a:hlinkClick r:id="rId7"/>
              </a:rPr>
              <a:t>Zamestnanci</a:t>
            </a:r>
            <a:endParaRPr lang="sk-SK" sz="1400" dirty="0">
              <a:latin typeface="Tahoma" panose="020B0604030504040204" pitchFamily="34" charset="0"/>
              <a:ea typeface="Tahoma" panose="020B0604030504040204" pitchFamily="34" charset="0"/>
              <a:cs typeface="Tahoma" panose="020B0604030504040204" pitchFamily="34" charset="0"/>
            </a:endParaRPr>
          </a:p>
          <a:p>
            <a:pPr marL="3587750" indent="-633413">
              <a:lnSpc>
                <a:spcPct val="150000"/>
              </a:lnSpc>
              <a:buFont typeface="Wingdings" panose="05000000000000000000" pitchFamily="2" charset="2"/>
              <a:buChar char="Ø"/>
            </a:pPr>
            <a:r>
              <a:rPr lang="sk-SK" sz="1400" dirty="0">
                <a:latin typeface="Tahoma" panose="020B0604030504040204" pitchFamily="34" charset="0"/>
                <a:ea typeface="Tahoma" panose="020B0604030504040204" pitchFamily="34" charset="0"/>
                <a:cs typeface="Tahoma" panose="020B0604030504040204" pitchFamily="34" charset="0"/>
                <a:hlinkClick r:id="rId8"/>
              </a:rPr>
              <a:t>Posúdenie vplyvu</a:t>
            </a:r>
            <a:endParaRPr lang="sk-SK" sz="1400" dirty="0">
              <a:latin typeface="Tahoma" panose="020B0604030504040204" pitchFamily="34" charset="0"/>
              <a:ea typeface="Tahoma" panose="020B0604030504040204" pitchFamily="34" charset="0"/>
              <a:cs typeface="Tahoma" panose="020B0604030504040204" pitchFamily="34" charset="0"/>
            </a:endParaRPr>
          </a:p>
          <a:p>
            <a:pPr marL="3587750" indent="-633413">
              <a:lnSpc>
                <a:spcPct val="150000"/>
              </a:lnSpc>
              <a:buFont typeface="Wingdings" panose="05000000000000000000" pitchFamily="2" charset="2"/>
              <a:buChar char="Ø"/>
            </a:pPr>
            <a:r>
              <a:rPr lang="sk-SK" sz="1400" dirty="0">
                <a:latin typeface="Tahoma" panose="020B0604030504040204" pitchFamily="34" charset="0"/>
                <a:ea typeface="Tahoma" panose="020B0604030504040204" pitchFamily="34" charset="0"/>
                <a:cs typeface="Tahoma" panose="020B0604030504040204" pitchFamily="34" charset="0"/>
                <a:hlinkClick r:id="rId9"/>
              </a:rPr>
              <a:t>Zodpovedná osoba</a:t>
            </a:r>
            <a:endParaRPr lang="sk-SK" sz="1400" dirty="0">
              <a:latin typeface="Tahoma" panose="020B0604030504040204" pitchFamily="34" charset="0"/>
              <a:ea typeface="Tahoma" panose="020B0604030504040204" pitchFamily="34" charset="0"/>
              <a:cs typeface="Tahoma" panose="020B0604030504040204" pitchFamily="34" charset="0"/>
            </a:endParaRPr>
          </a:p>
          <a:p>
            <a:pPr marL="3587750" indent="-633413">
              <a:lnSpc>
                <a:spcPct val="150000"/>
              </a:lnSpc>
              <a:buFont typeface="Wingdings" panose="05000000000000000000" pitchFamily="2" charset="2"/>
              <a:buChar char="Ø"/>
            </a:pPr>
            <a:r>
              <a:rPr lang="sk-SK" sz="1400" dirty="0">
                <a:latin typeface="Tahoma" panose="020B0604030504040204" pitchFamily="34" charset="0"/>
                <a:ea typeface="Tahoma" panose="020B0604030504040204" pitchFamily="34" charset="0"/>
                <a:cs typeface="Tahoma" panose="020B0604030504040204" pitchFamily="34" charset="0"/>
                <a:hlinkClick r:id="rId10"/>
              </a:rPr>
              <a:t>Dozorný orgán</a:t>
            </a:r>
            <a:endParaRPr lang="sk-SK" sz="1400" dirty="0">
              <a:latin typeface="Tahoma" panose="020B0604030504040204" pitchFamily="34" charset="0"/>
              <a:ea typeface="Tahoma" panose="020B0604030504040204" pitchFamily="34" charset="0"/>
              <a:cs typeface="Tahoma" panose="020B0604030504040204" pitchFamily="34" charset="0"/>
            </a:endParaRPr>
          </a:p>
          <a:p>
            <a:pPr marL="3587750" indent="-633413">
              <a:lnSpc>
                <a:spcPct val="150000"/>
              </a:lnSpc>
              <a:buFont typeface="Wingdings" panose="05000000000000000000" pitchFamily="2" charset="2"/>
              <a:buChar char="Ø"/>
            </a:pPr>
            <a:r>
              <a:rPr lang="sk-SK" sz="1400" dirty="0">
                <a:latin typeface="Tahoma" panose="020B0604030504040204" pitchFamily="34" charset="0"/>
                <a:ea typeface="Tahoma" panose="020B0604030504040204" pitchFamily="34" charset="0"/>
                <a:cs typeface="Tahoma" panose="020B0604030504040204" pitchFamily="34" charset="0"/>
                <a:hlinkClick r:id="rId11"/>
              </a:rPr>
              <a:t>Prenosnosť údajov otázky</a:t>
            </a:r>
            <a:endParaRPr lang="sk-SK" sz="1400" dirty="0">
              <a:latin typeface="Tahoma" panose="020B0604030504040204" pitchFamily="34" charset="0"/>
              <a:ea typeface="Tahoma" panose="020B0604030504040204" pitchFamily="34" charset="0"/>
              <a:cs typeface="Tahoma" panose="020B0604030504040204" pitchFamily="34" charset="0"/>
            </a:endParaRPr>
          </a:p>
          <a:p>
            <a:pPr marL="3587750" indent="-633413">
              <a:lnSpc>
                <a:spcPct val="150000"/>
              </a:lnSpc>
              <a:buFont typeface="Wingdings" panose="05000000000000000000" pitchFamily="2" charset="2"/>
              <a:buChar char="Ø"/>
            </a:pPr>
            <a:r>
              <a:rPr lang="sk-SK" sz="1400" dirty="0">
                <a:latin typeface="Tahoma" panose="020B0604030504040204" pitchFamily="34" charset="0"/>
                <a:ea typeface="Tahoma" panose="020B0604030504040204" pitchFamily="34" charset="0"/>
                <a:cs typeface="Tahoma" panose="020B0604030504040204" pitchFamily="34" charset="0"/>
                <a:hlinkClick r:id="rId12"/>
              </a:rPr>
              <a:t>Prenosnosť údajov</a:t>
            </a:r>
            <a:endParaRPr lang="sk-SK" sz="1400" dirty="0">
              <a:latin typeface="Tahoma" panose="020B0604030504040204" pitchFamily="34" charset="0"/>
              <a:ea typeface="Tahoma" panose="020B0604030504040204" pitchFamily="34" charset="0"/>
              <a:cs typeface="Tahoma" panose="020B0604030504040204" pitchFamily="34" charset="0"/>
            </a:endParaRPr>
          </a:p>
          <a:p>
            <a:pPr marL="1430338" indent="-715963">
              <a:lnSpc>
                <a:spcPct val="150000"/>
              </a:lnSpc>
              <a:buFont typeface="Wingdings" panose="05000000000000000000" pitchFamily="2" charset="2"/>
              <a:buChar char="Ø"/>
            </a:pPr>
            <a:endParaRPr lang="sk-SK" sz="2000" dirty="0">
              <a:latin typeface="Tahoma" panose="020B0604030504040204" pitchFamily="34" charset="0"/>
              <a:ea typeface="Tahoma" panose="020B0604030504040204" pitchFamily="34" charset="0"/>
              <a:cs typeface="Tahoma" panose="020B0604030504040204" pitchFamily="34" charset="0"/>
            </a:endParaRPr>
          </a:p>
          <a:p>
            <a:pPr marL="1430338" indent="-715963">
              <a:lnSpc>
                <a:spcPct val="150000"/>
              </a:lnSpc>
              <a:buFont typeface="Wingdings" panose="05000000000000000000" pitchFamily="2" charset="2"/>
              <a:buChar char="Ø"/>
            </a:pPr>
            <a:endParaRPr lang="sk-SK" sz="2000" dirty="0">
              <a:latin typeface="Tahoma" panose="020B0604030504040204" pitchFamily="34" charset="0"/>
              <a:ea typeface="Tahoma" panose="020B0604030504040204" pitchFamily="34" charset="0"/>
              <a:cs typeface="Tahoma" panose="020B0604030504040204" pitchFamily="34" charset="0"/>
            </a:endParaRPr>
          </a:p>
          <a:p>
            <a:pPr marL="714375" lvl="0" indent="0">
              <a:lnSpc>
                <a:spcPct val="150000"/>
              </a:lnSpc>
              <a:buNone/>
            </a:pPr>
            <a:endParaRPr lang="sk-SK" sz="1800" dirty="0">
              <a:latin typeface="Tahoma" panose="020B0604030504040204" pitchFamily="34" charset="0"/>
              <a:ea typeface="Tahoma" panose="020B0604030504040204" pitchFamily="34" charset="0"/>
              <a:cs typeface="Tahoma" panose="020B0604030504040204" pitchFamily="34" charset="0"/>
            </a:endParaRPr>
          </a:p>
        </p:txBody>
      </p:sp>
      <p:sp>
        <p:nvSpPr>
          <p:cNvPr id="5" name="Zástupný objekt pre číslo snímky 4">
            <a:extLst>
              <a:ext uri="{FF2B5EF4-FFF2-40B4-BE49-F238E27FC236}">
                <a16:creationId xmlns:a16="http://schemas.microsoft.com/office/drawing/2014/main" id="{451591D0-5BC4-4262-A26D-DF203256A969}"/>
              </a:ext>
            </a:extLst>
          </p:cNvPr>
          <p:cNvSpPr>
            <a:spLocks noGrp="1"/>
          </p:cNvSpPr>
          <p:nvPr>
            <p:ph type="sldNum" sz="quarter" idx="12"/>
          </p:nvPr>
        </p:nvSpPr>
        <p:spPr/>
        <p:txBody>
          <a:bodyPr/>
          <a:lstStyle/>
          <a:p>
            <a:fld id="{350D23F9-91F2-4012-B5C4-3B4719FB4B77}" type="slidenum">
              <a:rPr lang="sk-SK" smtClean="0"/>
              <a:pPr/>
              <a:t>85</a:t>
            </a:fld>
            <a:endParaRPr lang="sk-SK" dirty="0"/>
          </a:p>
        </p:txBody>
      </p:sp>
    </p:spTree>
    <p:extLst>
      <p:ext uri="{BB962C8B-B14F-4D97-AF65-F5344CB8AC3E}">
        <p14:creationId xmlns:p14="http://schemas.microsoft.com/office/powerpoint/2010/main" val="3814356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Nadpis 3"/>
          <p:cNvSpPr>
            <a:spLocks noGrp="1"/>
          </p:cNvSpPr>
          <p:nvPr>
            <p:ph type="title"/>
          </p:nvPr>
        </p:nvSpPr>
        <p:spPr>
          <a:xfrm>
            <a:off x="457200" y="548680"/>
            <a:ext cx="8229600" cy="4608512"/>
          </a:xfrm>
        </p:spPr>
        <p:txBody>
          <a:bodyPr>
            <a:normAutofit fontScale="90000"/>
          </a:bodyPr>
          <a:lstStyle/>
          <a:p>
            <a:b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b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b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2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ĎAKUJEM ZA POZORNOSŤ</a:t>
            </a:r>
            <a:br>
              <a:rPr lang="sk-SK" sz="3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br>
              <a:rPr lang="sk-SK" sz="32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18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Jana Vozáryová</a:t>
            </a:r>
            <a:br>
              <a:rPr lang="sk-SK" sz="18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1800" dirty="0">
                <a:solidFill>
                  <a:srgbClr val="0000CC"/>
                </a:solidFill>
                <a:latin typeface="Tahoma" pitchFamily="34" charset="0"/>
                <a:ea typeface="Tahoma" pitchFamily="34" charset="0"/>
                <a:cs typeface="Tahoma" pitchFamily="34" charset="0"/>
              </a:rPr>
              <a:t>Členka Asociácie lektorov a kariérnych poradcov</a:t>
            </a:r>
            <a:br>
              <a:rPr lang="sk-SK" sz="2400" dirty="0">
                <a:solidFill>
                  <a:srgbClr val="0000CC"/>
                </a:solidFill>
                <a:latin typeface="Tahoma" pitchFamily="34" charset="0"/>
                <a:ea typeface="Tahoma" pitchFamily="34" charset="0"/>
                <a:cs typeface="Tahoma" pitchFamily="34" charset="0"/>
              </a:rPr>
            </a:br>
            <a:br>
              <a:rPr lang="sk-SK" sz="26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br>
              <a:rPr lang="sk-SK" sz="26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br>
              <a:rPr lang="sk-SK" sz="26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br>
              <a:rPr lang="sk-SK" sz="26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br>
            <a:r>
              <a:rPr lang="sk-SK" sz="1800" dirty="0">
                <a:solidFill>
                  <a:srgbClr val="0000CC"/>
                </a:solidFill>
                <a:latin typeface="Tahoma" pitchFamily="34" charset="0"/>
                <a:ea typeface="Tahoma" pitchFamily="34" charset="0"/>
                <a:cs typeface="Tahoma" pitchFamily="34" charset="0"/>
              </a:rPr>
              <a:t>Kontakt:</a:t>
            </a:r>
            <a:r>
              <a:rPr lang="sk-SK" sz="18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 </a:t>
            </a:r>
            <a:r>
              <a:rPr lang="sk-SK" sz="1800" dirty="0">
                <a:solidFill>
                  <a:srgbClr val="0000CC"/>
                </a:solidFill>
                <a:latin typeface="Tahoma" pitchFamily="34" charset="0"/>
                <a:ea typeface="Tahoma" pitchFamily="34" charset="0"/>
                <a:cs typeface="Tahoma" pitchFamily="34" charset="0"/>
                <a:hlinkClick r:id="rId3"/>
              </a:rPr>
              <a:t>jana.vozaryova@gmail.com</a:t>
            </a:r>
            <a:br>
              <a:rPr lang="sk-SK" sz="1800" dirty="0">
                <a:solidFill>
                  <a:srgbClr val="0000CC"/>
                </a:solidFill>
                <a:latin typeface="Tahoma" pitchFamily="34" charset="0"/>
                <a:ea typeface="Tahoma" pitchFamily="34" charset="0"/>
                <a:cs typeface="Tahoma" pitchFamily="34" charset="0"/>
              </a:rPr>
            </a:br>
            <a:r>
              <a:rPr lang="sk-SK" sz="1800" u="sng" dirty="0">
                <a:solidFill>
                  <a:srgbClr val="0000CC"/>
                </a:solidFill>
                <a:latin typeface="Tahoma" pitchFamily="34" charset="0"/>
                <a:ea typeface="Tahoma" pitchFamily="34" charset="0"/>
                <a:cs typeface="Tahoma" pitchFamily="34" charset="0"/>
              </a:rPr>
              <a:t>www.epas.eu.sk</a:t>
            </a:r>
            <a:br>
              <a:rPr lang="sk-SK" sz="1800" dirty="0">
                <a:solidFill>
                  <a:srgbClr val="0000CC"/>
                </a:solidFill>
                <a:latin typeface="Tahoma" pitchFamily="34" charset="0"/>
                <a:ea typeface="Tahoma" pitchFamily="34" charset="0"/>
                <a:cs typeface="Tahoma" pitchFamily="34" charset="0"/>
              </a:rPr>
            </a:br>
            <a:endParaRPr lang="sk-SK" sz="1800" dirty="0">
              <a:solidFill>
                <a:srgbClr val="0000CC"/>
              </a:solidFill>
              <a:latin typeface="Tahoma" pitchFamily="34" charset="0"/>
              <a:ea typeface="Tahoma" pitchFamily="34" charset="0"/>
              <a:cs typeface="Tahoma" pitchFamily="34" charset="0"/>
            </a:endParaRPr>
          </a:p>
        </p:txBody>
      </p:sp>
      <p:pic>
        <p:nvPicPr>
          <p:cNvPr id="2050" name="Picture 2" descr="C:\JANA UCTOVNICTVO\ALKP\logo ALKP.png"/>
          <p:cNvPicPr>
            <a:picLocks noChangeAspect="1" noChangeArrowheads="1"/>
          </p:cNvPicPr>
          <p:nvPr/>
        </p:nvPicPr>
        <p:blipFill>
          <a:blip r:embed="rId4" cstate="print"/>
          <a:srcRect/>
          <a:stretch>
            <a:fillRect/>
          </a:stretch>
        </p:blipFill>
        <p:spPr bwMode="auto">
          <a:xfrm>
            <a:off x="3527884" y="3140968"/>
            <a:ext cx="2088232" cy="764315"/>
          </a:xfrm>
          <a:prstGeom prst="rect">
            <a:avLst/>
          </a:prstGeom>
          <a:noFill/>
        </p:spPr>
      </p:pic>
      <p:sp>
        <p:nvSpPr>
          <p:cNvPr id="3" name="Zástupný objekt pre číslo snímky 2">
            <a:extLst>
              <a:ext uri="{FF2B5EF4-FFF2-40B4-BE49-F238E27FC236}">
                <a16:creationId xmlns:a16="http://schemas.microsoft.com/office/drawing/2014/main" id="{47072DE6-DDEF-4999-975A-552DB7D7D2F9}"/>
              </a:ext>
            </a:extLst>
          </p:cNvPr>
          <p:cNvSpPr>
            <a:spLocks noGrp="1"/>
          </p:cNvSpPr>
          <p:nvPr>
            <p:ph type="sldNum" sz="quarter" idx="12"/>
          </p:nvPr>
        </p:nvSpPr>
        <p:spPr/>
        <p:txBody>
          <a:bodyPr/>
          <a:lstStyle/>
          <a:p>
            <a:fld id="{350D23F9-91F2-4012-B5C4-3B4719FB4B77}" type="slidenum">
              <a:rPr lang="sk-SK" smtClean="0"/>
              <a:pPr/>
              <a:t>86</a:t>
            </a:fld>
            <a:endParaRPr lang="sk-SK" dirty="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000" b="1" dirty="0">
                <a:ln w="3175">
                  <a:solidFill>
                    <a:srgbClr val="FFFF00"/>
                  </a:solidFill>
                </a:ln>
                <a:solidFill>
                  <a:srgbClr val="006600"/>
                </a:solidFill>
                <a:effectLst>
                  <a:innerShdw blurRad="69850" dist="43180" dir="5400000">
                    <a:srgbClr val="000000">
                      <a:alpha val="65000"/>
                    </a:srgbClr>
                  </a:innerShdw>
                </a:effectLst>
                <a:latin typeface="Tahoma" pitchFamily="34" charset="0"/>
                <a:ea typeface="Tahoma" pitchFamily="34" charset="0"/>
                <a:cs typeface="Tahoma" pitchFamily="34" charset="0"/>
              </a:rPr>
              <a:t>Prečo vznikol opäť nový zákon ? </a:t>
            </a:r>
          </a:p>
        </p:txBody>
      </p:sp>
      <p:sp>
        <p:nvSpPr>
          <p:cNvPr id="3" name="Zástupný symbol obsahu 2"/>
          <p:cNvSpPr>
            <a:spLocks noGrp="1"/>
          </p:cNvSpPr>
          <p:nvPr>
            <p:ph idx="1"/>
          </p:nvPr>
        </p:nvSpPr>
        <p:spPr>
          <a:xfrm>
            <a:off x="261864" y="1628799"/>
            <a:ext cx="8424936" cy="3744417"/>
          </a:xfrm>
        </p:spPr>
        <p:txBody>
          <a:bodyPr anchor="ctr" anchorCtr="0">
            <a:normAutofit/>
          </a:bodyPr>
          <a:lstStyle/>
          <a:p>
            <a:pPr lvl="0" algn="ctr">
              <a:spcBef>
                <a:spcPts val="0"/>
              </a:spcBef>
              <a:buNone/>
            </a:pPr>
            <a:endParaRPr lang="sk-SK" sz="2000" dirty="0">
              <a:latin typeface="Tahoma" pitchFamily="34" charset="0"/>
              <a:ea typeface="Tahoma" pitchFamily="34" charset="0"/>
              <a:cs typeface="Tahoma" pitchFamily="34" charset="0"/>
            </a:endParaRPr>
          </a:p>
          <a:p>
            <a:pPr lvl="0" algn="ctr">
              <a:spcBef>
                <a:spcPts val="0"/>
              </a:spcBef>
              <a:buNone/>
            </a:pPr>
            <a:endParaRPr lang="sk-SK" sz="2000" dirty="0">
              <a:latin typeface="Tahoma" pitchFamily="34" charset="0"/>
              <a:ea typeface="Tahoma" pitchFamily="34" charset="0"/>
              <a:cs typeface="Tahoma" pitchFamily="34" charset="0"/>
            </a:endParaRPr>
          </a:p>
          <a:p>
            <a:pPr lvl="0" algn="ctr">
              <a:spcBef>
                <a:spcPts val="0"/>
              </a:spcBef>
              <a:buNone/>
            </a:pPr>
            <a:r>
              <a:rPr lang="sk-SK" sz="2000" dirty="0">
                <a:latin typeface="Tahoma" pitchFamily="34" charset="0"/>
                <a:ea typeface="Tahoma" pitchFamily="34" charset="0"/>
                <a:cs typeface="Tahoma" pitchFamily="34" charset="0"/>
              </a:rPr>
              <a:t>Harmonizácia s právnou úpravou ochrany osobných údajov podľa nariadení Európskeho parlamentu a Rady EÚ z 27.04.2016.</a:t>
            </a:r>
            <a:endParaRPr lang="sk-SK" sz="2400" dirty="0">
              <a:latin typeface="Tahoma" pitchFamily="34" charset="0"/>
              <a:ea typeface="Tahoma" pitchFamily="34" charset="0"/>
              <a:cs typeface="Tahoma" pitchFamily="34" charset="0"/>
            </a:endParaRPr>
          </a:p>
          <a:p>
            <a:pPr lvl="0" algn="ctr">
              <a:spcBef>
                <a:spcPts val="0"/>
              </a:spcBef>
              <a:buNone/>
            </a:pPr>
            <a:endParaRPr lang="sk-SK" sz="2400" b="1" dirty="0">
              <a:solidFill>
                <a:srgbClr val="0000CC"/>
              </a:solidFill>
              <a:latin typeface="Tahoma" pitchFamily="34" charset="0"/>
              <a:ea typeface="Tahoma" pitchFamily="34" charset="0"/>
              <a:cs typeface="Tahoma" pitchFamily="34" charset="0"/>
            </a:endParaRPr>
          </a:p>
          <a:p>
            <a:pPr lvl="0" algn="ctr">
              <a:spcBef>
                <a:spcPts val="0"/>
              </a:spcBef>
              <a:buNone/>
            </a:pPr>
            <a:endParaRPr lang="sk-SK" sz="2400" b="1" dirty="0">
              <a:solidFill>
                <a:srgbClr val="0000CC"/>
              </a:solidFill>
              <a:latin typeface="Tahoma" pitchFamily="34" charset="0"/>
              <a:ea typeface="Tahoma" pitchFamily="34" charset="0"/>
              <a:cs typeface="Tahoma" pitchFamily="34" charset="0"/>
            </a:endParaRPr>
          </a:p>
          <a:p>
            <a:pPr lvl="0" algn="ctr">
              <a:spcBef>
                <a:spcPts val="0"/>
              </a:spcBef>
              <a:buNone/>
            </a:pPr>
            <a:r>
              <a:rPr lang="sk-SK" sz="2400" b="1" dirty="0">
                <a:solidFill>
                  <a:srgbClr val="0000CC"/>
                </a:solidFill>
                <a:latin typeface="Tahoma" pitchFamily="34" charset="0"/>
                <a:ea typeface="Tahoma" pitchFamily="34" charset="0"/>
                <a:cs typeface="Tahoma" pitchFamily="34" charset="0"/>
              </a:rPr>
              <a:t>Účinnosť od 25.05.2018</a:t>
            </a:r>
          </a:p>
          <a:p>
            <a:pPr lvl="0" algn="ctr">
              <a:spcBef>
                <a:spcPts val="0"/>
              </a:spcBef>
              <a:buNone/>
            </a:pPr>
            <a:r>
              <a:rPr lang="sk-SK" sz="2400" b="1" dirty="0">
                <a:solidFill>
                  <a:srgbClr val="0000CC"/>
                </a:solidFill>
                <a:latin typeface="Tahoma" pitchFamily="34" charset="0"/>
                <a:ea typeface="Tahoma" pitchFamily="34" charset="0"/>
                <a:cs typeface="Tahoma" pitchFamily="34" charset="0"/>
              </a:rPr>
              <a:t>pre všetky členské štáty EÚ a EHP.</a:t>
            </a:r>
          </a:p>
          <a:p>
            <a:pPr lvl="0" algn="ctr">
              <a:spcBef>
                <a:spcPts val="0"/>
              </a:spcBef>
              <a:buNone/>
            </a:pPr>
            <a:endParaRPr lang="sk-SK" sz="2400" b="1" dirty="0">
              <a:solidFill>
                <a:srgbClr val="0000CC"/>
              </a:solidFill>
              <a:latin typeface="Tahoma" pitchFamily="34" charset="0"/>
              <a:ea typeface="Tahoma" pitchFamily="34" charset="0"/>
              <a:cs typeface="Tahoma" pitchFamily="34" charset="0"/>
            </a:endParaRPr>
          </a:p>
          <a:p>
            <a:pPr lvl="0" algn="ctr">
              <a:spcBef>
                <a:spcPts val="0"/>
              </a:spcBef>
              <a:buNone/>
            </a:pPr>
            <a:endParaRPr lang="sk-SK" sz="2400" b="1" dirty="0">
              <a:solidFill>
                <a:srgbClr val="0000CC"/>
              </a:solidFill>
              <a:latin typeface="Tahoma" pitchFamily="34" charset="0"/>
              <a:ea typeface="Tahoma" pitchFamily="34" charset="0"/>
              <a:cs typeface="Tahoma" pitchFamily="34" charset="0"/>
            </a:endParaRPr>
          </a:p>
          <a:p>
            <a:pPr lvl="0" algn="ctr">
              <a:spcBef>
                <a:spcPts val="0"/>
              </a:spcBef>
              <a:buNone/>
            </a:pPr>
            <a:endParaRPr lang="sk-SK" sz="2400" b="1" dirty="0">
              <a:solidFill>
                <a:srgbClr val="0000CC"/>
              </a:solidFill>
              <a:latin typeface="Tahoma" pitchFamily="34" charset="0"/>
              <a:ea typeface="Tahoma" pitchFamily="34" charset="0"/>
              <a:cs typeface="Tahoma" pitchFamily="34" charset="0"/>
            </a:endParaRPr>
          </a:p>
        </p:txBody>
      </p:sp>
      <p:sp>
        <p:nvSpPr>
          <p:cNvPr id="5" name="Zástupný objekt pre číslo snímky 4">
            <a:extLst>
              <a:ext uri="{FF2B5EF4-FFF2-40B4-BE49-F238E27FC236}">
                <a16:creationId xmlns:a16="http://schemas.microsoft.com/office/drawing/2014/main" id="{CD66C473-DB75-41A7-95D0-3CE3EF9EFD44}"/>
              </a:ext>
            </a:extLst>
          </p:cNvPr>
          <p:cNvSpPr>
            <a:spLocks noGrp="1"/>
          </p:cNvSpPr>
          <p:nvPr>
            <p:ph type="sldNum" sz="quarter" idx="12"/>
          </p:nvPr>
        </p:nvSpPr>
        <p:spPr/>
        <p:txBody>
          <a:bodyPr/>
          <a:lstStyle/>
          <a:p>
            <a:fld id="{350D23F9-91F2-4012-B5C4-3B4719FB4B77}" type="slidenum">
              <a:rPr lang="sk-SK" smtClean="0"/>
              <a:pPr/>
              <a:t>9</a:t>
            </a:fld>
            <a:endParaRPr lang="sk-SK" dirty="0"/>
          </a:p>
        </p:txBody>
      </p:sp>
    </p:spTree>
    <p:extLst>
      <p:ext uri="{BB962C8B-B14F-4D97-AF65-F5344CB8AC3E}">
        <p14:creationId xmlns:p14="http://schemas.microsoft.com/office/powerpoint/2010/main" val="441563795"/>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8467</TotalTime>
  <Words>3764</Words>
  <Application>Microsoft Office PowerPoint</Application>
  <PresentationFormat>Prezentácia na obrazovke (4:3)</PresentationFormat>
  <Paragraphs>953</Paragraphs>
  <Slides>86</Slides>
  <Notes>7</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86</vt:i4>
      </vt:variant>
    </vt:vector>
  </HeadingPairs>
  <TitlesOfParts>
    <vt:vector size="91" baseType="lpstr">
      <vt:lpstr>Arial</vt:lpstr>
      <vt:lpstr>Calibri</vt:lpstr>
      <vt:lpstr>Tahoma</vt:lpstr>
      <vt:lpstr>Wingdings</vt:lpstr>
      <vt:lpstr>Motív Office</vt:lpstr>
      <vt:lpstr>   Zákon 18/2018 účinný od 25.mája 2018  Úrad na ochranu osobných údajov SR</vt:lpstr>
      <vt:lpstr>Vyhľadávanie zákonov  SLOV-LEX</vt:lpstr>
      <vt:lpstr>Vyhľadávanie zákonov  SLOV-LEX</vt:lpstr>
      <vt:lpstr>Vyhľadávanie zákonov  SLOV-LEX</vt:lpstr>
      <vt:lpstr>Vyhľadávanie zákonov  SLOV-LEX</vt:lpstr>
      <vt:lpstr>Vyhľadávanie zákonov  SLOV-LEX</vt:lpstr>
      <vt:lpstr>Vyhľadávanie zákonov  SLOV-LEX</vt:lpstr>
      <vt:lpstr>Vyhľadávanie zákonov  SLOV-LEX</vt:lpstr>
      <vt:lpstr>Prečo vznikol opäť nový zákon ? </vt:lpstr>
      <vt:lpstr>Hlavné zmeny v novom zákone</vt:lpstr>
      <vt:lpstr>Hlavné zmeny v novom zákone</vt:lpstr>
      <vt:lpstr>Hlavné zmeny v novom zákone</vt:lpstr>
      <vt:lpstr>Hlavné zmeny v novom zákone</vt:lpstr>
      <vt:lpstr>Hlavné zmeny v novom zákone</vt:lpstr>
      <vt:lpstr>Hlavné zmeny v novom zákone</vt:lpstr>
      <vt:lpstr>Hlavné zmeny v novom zákone</vt:lpstr>
      <vt:lpstr> Zodpovedná osoba </vt:lpstr>
      <vt:lpstr> Zodpovedná osoba </vt:lpstr>
      <vt:lpstr> Zodpovedná osoba </vt:lpstr>
      <vt:lpstr>Hlavné zmeny v novom zákone</vt:lpstr>
      <vt:lpstr>Hlavné zmeny v novom zákone</vt:lpstr>
      <vt:lpstr>Hlavné zmeny v novom zákone</vt:lpstr>
      <vt:lpstr>História zákona</vt:lpstr>
      <vt:lpstr>Práca so zákonom</vt:lpstr>
      <vt:lpstr>Postavenie, pôsobnosť a organizácia úradu</vt:lpstr>
      <vt:lpstr>Postavenie, pôsobnosť a organizácia úradu</vt:lpstr>
      <vt:lpstr>Postavenie, pôsobnosť a organizácia úradu</vt:lpstr>
      <vt:lpstr>Postavenie, pôsobnosť a organizácia úradu </vt:lpstr>
      <vt:lpstr>Postavenie, pôsobnosť a organizácia úradu</vt:lpstr>
      <vt:lpstr>Postavenie, pôsobnosť a organizácia úradu </vt:lpstr>
      <vt:lpstr>ČASŤ PRVÁ Základné ustanovenia</vt:lpstr>
      <vt:lpstr>Základné ustanovenia</vt:lpstr>
      <vt:lpstr>Základné ustanovenia</vt:lpstr>
      <vt:lpstr>Základné ustanovenia</vt:lpstr>
      <vt:lpstr>Základné pojmy § 5</vt:lpstr>
      <vt:lpstr>Základné pojmy § 5</vt:lpstr>
      <vt:lpstr>Základné pojmy § 5</vt:lpstr>
      <vt:lpstr> ČASŤ DRUHÁ Všeobecné pravidlá ochrany osobných údajov </vt:lpstr>
      <vt:lpstr> Právny základ spracúvania osobných údajov </vt:lpstr>
      <vt:lpstr> Právny základ spracúvania OU </vt:lpstr>
      <vt:lpstr> Právny základ spracúvania osobných údajov </vt:lpstr>
      <vt:lpstr> Právny základ spracúvania osobných údajov </vt:lpstr>
      <vt:lpstr> Právny základ spracúvania osobných údajov </vt:lpstr>
      <vt:lpstr> Právny základ spracúvania osobných údajov </vt:lpstr>
      <vt:lpstr> Právny základ spracúvania OU </vt:lpstr>
      <vt:lpstr> Právny základ spracúvania OU </vt:lpstr>
      <vt:lpstr>Práva dotknutej osoby</vt:lpstr>
      <vt:lpstr>Práva dotknutej osoby</vt:lpstr>
      <vt:lpstr>Práva dotknutej osoby</vt:lpstr>
      <vt:lpstr>Práva dotknutej osoby</vt:lpstr>
      <vt:lpstr>Prevádzkovateľ</vt:lpstr>
      <vt:lpstr> Informácie a prístup k osobným údajom </vt:lpstr>
      <vt:lpstr> Informácie a prístup k osobným údajom </vt:lpstr>
      <vt:lpstr>Povinnosti prevádzkovateľa</vt:lpstr>
      <vt:lpstr>Transparentnosť a postupy</vt:lpstr>
      <vt:lpstr>Bezpečnosť osobných údajov</vt:lpstr>
      <vt:lpstr> Práva a povinnosti prevádzkovateľa a sprostredkovateľa </vt:lpstr>
      <vt:lpstr> Práva a povinnosti prevádzkovateľa a sprostredkovateľa </vt:lpstr>
      <vt:lpstr> Práva a povinnosti prevádzkovateľa a sprostredkovateľa </vt:lpstr>
      <vt:lpstr> Práva a povinnosti prevádzkovateľa a sprostredkovateľa </vt:lpstr>
      <vt:lpstr> Práva a povinnosti prevádzkovateľa a sprostredkovateľa </vt:lpstr>
      <vt:lpstr> Práva a povinnosti prevádzkovateľa a sprostredkovateľa </vt:lpstr>
      <vt:lpstr> Práva a povinnosti prevádzkovateľa a sprostredkovateľa </vt:lpstr>
      <vt:lpstr> Bezpečnosť osobných údajov </vt:lpstr>
      <vt:lpstr> Bezpečnosť osobných údajov </vt:lpstr>
      <vt:lpstr> Bezpečnosť osobných údajov </vt:lpstr>
      <vt:lpstr> Bezpečnosť osobných údajov </vt:lpstr>
      <vt:lpstr> Bezpečnosť osobných údajov </vt:lpstr>
      <vt:lpstr>Bezpečnosť osobných údajov</vt:lpstr>
      <vt:lpstr> Bezpečnosť osobných údajov </vt:lpstr>
      <vt:lpstr> Posúdenie vplyvu na ochranu OU </vt:lpstr>
      <vt:lpstr> Posúdenie vplyvu na ochranu osobných údajov </vt:lpstr>
      <vt:lpstr> Zodpovedná osoba </vt:lpstr>
      <vt:lpstr> Zodpovedná osoba </vt:lpstr>
      <vt:lpstr> Zodpovedná osoba </vt:lpstr>
      <vt:lpstr> Zodpovedná osoba </vt:lpstr>
      <vt:lpstr> Prenos osobných údajov </vt:lpstr>
      <vt:lpstr>  ČASŤ TRETIA Spracúvanie osobných údajov  </vt:lpstr>
      <vt:lpstr>  ČASŤ ŠTVRTÁ Osobitné situácie  </vt:lpstr>
      <vt:lpstr>  ČASŤ ŠTVRTÁ Osobitné situácie  </vt:lpstr>
      <vt:lpstr>ČASŤ PIATA Kódex správania, certifikát a akreditácia</vt:lpstr>
      <vt:lpstr>REKAPITULÁCIA OCHRANY OSOBNÝCH ÚDAJOV </vt:lpstr>
      <vt:lpstr>REKAPITULÁCIA OCHRANY OSOBNÝCH ÚDAJOV </vt:lpstr>
      <vt:lpstr>REKAPITULÁCIA OCHRANY OSOBNÝCH ÚDAJOV </vt:lpstr>
      <vt:lpstr>REKAPITULÁCIA OCHRANY OSOBNÝCH ÚDAJOV </vt:lpstr>
      <vt:lpstr>   ĎAKUJEM ZA POZORNOSŤ  Jana Vozáryová Členka Asociácie lektorov a kariérnych poradcov     Kontakt: jana.vozaryova@gmail.com www.epas.eu.sk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Jana</dc:creator>
  <cp:lastModifiedBy>Jana</cp:lastModifiedBy>
  <cp:revision>463</cp:revision>
  <cp:lastPrinted>2018-04-23T15:26:54Z</cp:lastPrinted>
  <dcterms:created xsi:type="dcterms:W3CDTF">2015-03-17T18:46:51Z</dcterms:created>
  <dcterms:modified xsi:type="dcterms:W3CDTF">2018-05-22T08:21:38Z</dcterms:modified>
</cp:coreProperties>
</file>